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3.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colors3.xml" ContentType="application/vnd.openxmlformats-officedocument.drawingml.diagramColors+xml"/>
  <Override PartName="/ppt/diagrams/colors4.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5"/>
  </p:notesMasterIdLst>
  <p:sldIdLst>
    <p:sldId id="256" r:id="rId2"/>
    <p:sldId id="257" r:id="rId3"/>
    <p:sldId id="259" r:id="rId4"/>
    <p:sldId id="270" r:id="rId5"/>
    <p:sldId id="260" r:id="rId6"/>
    <p:sldId id="276" r:id="rId7"/>
    <p:sldId id="265" r:id="rId8"/>
    <p:sldId id="272" r:id="rId9"/>
    <p:sldId id="261" r:id="rId10"/>
    <p:sldId id="273" r:id="rId11"/>
    <p:sldId id="274" r:id="rId12"/>
    <p:sldId id="275" r:id="rId13"/>
    <p:sldId id="26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070D9-6E6E-4D7E-A8C1-C90971017DEF}" v="8" dt="2022-06-28T20:56:06.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autoAdjust="0"/>
    <p:restoredTop sz="88497" autoAdjust="0"/>
  </p:normalViewPr>
  <p:slideViewPr>
    <p:cSldViewPr>
      <p:cViewPr varScale="1">
        <p:scale>
          <a:sx n="44" d="100"/>
          <a:sy n="44" d="100"/>
        </p:scale>
        <p:origin x="98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C1240-EA51-4722-950E-1097DAF174BF}" type="doc">
      <dgm:prSet loTypeId="urn:microsoft.com/office/officeart/2005/8/layout/hProcess11" loCatId="process" qsTypeId="urn:microsoft.com/office/officeart/2005/8/quickstyle/simple2" qsCatId="simple" csTypeId="urn:microsoft.com/office/officeart/2005/8/colors/accent1_1" csCatId="accent1"/>
      <dgm:spPr/>
      <dgm:t>
        <a:bodyPr/>
        <a:lstStyle/>
        <a:p>
          <a:endParaRPr lang="es-ES"/>
        </a:p>
      </dgm:t>
    </dgm:pt>
    <dgm:pt modelId="{08C773D6-C70B-4907-9CCE-B344BEEFA579}">
      <dgm:prSet/>
      <dgm:spPr/>
      <dgm:t>
        <a:bodyPr/>
        <a:lstStyle/>
        <a:p>
          <a:pPr rtl="0"/>
          <a:r>
            <a:rPr lang="es-ES" smtClean="0"/>
            <a:t>Gestionar la inclusión de las acciones diferenciales dirigidos a personas en vulnerabilidad, a través de la elaboración de lineamientos, con el fin de incidir en la promoción social de su salud.</a:t>
          </a:r>
          <a:endParaRPr lang="es-ES"/>
        </a:p>
      </dgm:t>
    </dgm:pt>
    <dgm:pt modelId="{9F3A0153-49C1-46CA-A3D3-A851FA7BAE0F}" type="parTrans" cxnId="{7BDEC199-A0D2-43BF-889E-F0C3EC78E670}">
      <dgm:prSet/>
      <dgm:spPr/>
      <dgm:t>
        <a:bodyPr/>
        <a:lstStyle/>
        <a:p>
          <a:endParaRPr lang="es-ES"/>
        </a:p>
      </dgm:t>
    </dgm:pt>
    <dgm:pt modelId="{3C7773B7-716D-4136-B49A-233A40105408}" type="sibTrans" cxnId="{7BDEC199-A0D2-43BF-889E-F0C3EC78E670}">
      <dgm:prSet/>
      <dgm:spPr/>
      <dgm:t>
        <a:bodyPr/>
        <a:lstStyle/>
        <a:p>
          <a:endParaRPr lang="es-ES"/>
        </a:p>
      </dgm:t>
    </dgm:pt>
    <dgm:pt modelId="{C9579AFB-D508-4A8E-AFCB-CB45B6142A2E}">
      <dgm:prSet/>
      <dgm:spPr/>
      <dgm:t>
        <a:bodyPr/>
        <a:lstStyle/>
        <a:p>
          <a:pPr rtl="0"/>
          <a:r>
            <a:rPr lang="es-ES" smtClean="0"/>
            <a:t>El principio de enfoque diferencial reconoce que hay poblaciones con características particulares en razón de su edad, género, raza, etnia, condición de discapacidad y víctimas de la violencia, para las cuales el Sistema General de Seguridad Social en Salud ofrecerá especiales garantías y esfuerzos encaminados a la eliminación de las situaciones de discriminación y marginación. (Artículo 3, Ley 1438 de 2011).</a:t>
          </a:r>
          <a:endParaRPr lang="es-ES"/>
        </a:p>
      </dgm:t>
    </dgm:pt>
    <dgm:pt modelId="{6BAC4191-3D26-4FE4-8B35-E16A0068130F}" type="parTrans" cxnId="{EA6957D4-98D2-4F0C-96FE-1220AC84A59A}">
      <dgm:prSet/>
      <dgm:spPr/>
      <dgm:t>
        <a:bodyPr/>
        <a:lstStyle/>
        <a:p>
          <a:endParaRPr lang="es-ES"/>
        </a:p>
      </dgm:t>
    </dgm:pt>
    <dgm:pt modelId="{0FB8A64F-4D44-4DFD-A8FB-4746DFF91F9C}" type="sibTrans" cxnId="{EA6957D4-98D2-4F0C-96FE-1220AC84A59A}">
      <dgm:prSet/>
      <dgm:spPr/>
      <dgm:t>
        <a:bodyPr/>
        <a:lstStyle/>
        <a:p>
          <a:endParaRPr lang="es-ES"/>
        </a:p>
      </dgm:t>
    </dgm:pt>
    <dgm:pt modelId="{90B8A63A-9E3B-4C3D-BE64-497C71CFD8B5}" type="pres">
      <dgm:prSet presAssocID="{B9AC1240-EA51-4722-950E-1097DAF174BF}" presName="Name0" presStyleCnt="0">
        <dgm:presLayoutVars>
          <dgm:dir/>
          <dgm:resizeHandles val="exact"/>
        </dgm:presLayoutVars>
      </dgm:prSet>
      <dgm:spPr/>
    </dgm:pt>
    <dgm:pt modelId="{8917C0D4-F7BC-4A7E-AAF2-A133C10A67C2}" type="pres">
      <dgm:prSet presAssocID="{B9AC1240-EA51-4722-950E-1097DAF174BF}" presName="arrow" presStyleLbl="bgShp" presStyleIdx="0" presStyleCnt="1"/>
      <dgm:spPr/>
    </dgm:pt>
    <dgm:pt modelId="{5AB9EF18-4CDF-4E40-9F38-D12890AB0572}" type="pres">
      <dgm:prSet presAssocID="{B9AC1240-EA51-4722-950E-1097DAF174BF}" presName="points" presStyleCnt="0"/>
      <dgm:spPr/>
    </dgm:pt>
    <dgm:pt modelId="{88648EC7-7C7B-4AC4-BF18-A1EC33C3384B}" type="pres">
      <dgm:prSet presAssocID="{08C773D6-C70B-4907-9CCE-B344BEEFA579}" presName="compositeA" presStyleCnt="0"/>
      <dgm:spPr/>
    </dgm:pt>
    <dgm:pt modelId="{54DA819F-2DEC-41CC-8D36-775096B2B72E}" type="pres">
      <dgm:prSet presAssocID="{08C773D6-C70B-4907-9CCE-B344BEEFA579}" presName="textA" presStyleLbl="revTx" presStyleIdx="0" presStyleCnt="2">
        <dgm:presLayoutVars>
          <dgm:bulletEnabled val="1"/>
        </dgm:presLayoutVars>
      </dgm:prSet>
      <dgm:spPr/>
    </dgm:pt>
    <dgm:pt modelId="{2D3C5756-77ED-4050-9EBF-F88BC7BF3BFB}" type="pres">
      <dgm:prSet presAssocID="{08C773D6-C70B-4907-9CCE-B344BEEFA579}" presName="circleA" presStyleLbl="node1" presStyleIdx="0" presStyleCnt="2"/>
      <dgm:spPr/>
    </dgm:pt>
    <dgm:pt modelId="{CA110945-E53E-4431-A088-3BEE9EE9688D}" type="pres">
      <dgm:prSet presAssocID="{08C773D6-C70B-4907-9CCE-B344BEEFA579}" presName="spaceA" presStyleCnt="0"/>
      <dgm:spPr/>
    </dgm:pt>
    <dgm:pt modelId="{B0F10CD3-EADE-4F68-9CA6-2ECF7B5DD125}" type="pres">
      <dgm:prSet presAssocID="{3C7773B7-716D-4136-B49A-233A40105408}" presName="space" presStyleCnt="0"/>
      <dgm:spPr/>
    </dgm:pt>
    <dgm:pt modelId="{B4AAFD2F-89D1-4F99-935F-ADC932D0F686}" type="pres">
      <dgm:prSet presAssocID="{C9579AFB-D508-4A8E-AFCB-CB45B6142A2E}" presName="compositeB" presStyleCnt="0"/>
      <dgm:spPr/>
    </dgm:pt>
    <dgm:pt modelId="{B94F421D-A91F-4EFB-A28A-1DF95169AEF9}" type="pres">
      <dgm:prSet presAssocID="{C9579AFB-D508-4A8E-AFCB-CB45B6142A2E}" presName="textB" presStyleLbl="revTx" presStyleIdx="1" presStyleCnt="2">
        <dgm:presLayoutVars>
          <dgm:bulletEnabled val="1"/>
        </dgm:presLayoutVars>
      </dgm:prSet>
      <dgm:spPr/>
    </dgm:pt>
    <dgm:pt modelId="{CE07608F-F196-47A4-861C-6624D7808015}" type="pres">
      <dgm:prSet presAssocID="{C9579AFB-D508-4A8E-AFCB-CB45B6142A2E}" presName="circleB" presStyleLbl="node1" presStyleIdx="1" presStyleCnt="2"/>
      <dgm:spPr/>
    </dgm:pt>
    <dgm:pt modelId="{A697A121-CC70-4062-BB61-27390362906B}" type="pres">
      <dgm:prSet presAssocID="{C9579AFB-D508-4A8E-AFCB-CB45B6142A2E}" presName="spaceB" presStyleCnt="0"/>
      <dgm:spPr/>
    </dgm:pt>
  </dgm:ptLst>
  <dgm:cxnLst>
    <dgm:cxn modelId="{133E725E-626C-4374-8165-4A59001FF400}" type="presOf" srcId="{08C773D6-C70B-4907-9CCE-B344BEEFA579}" destId="{54DA819F-2DEC-41CC-8D36-775096B2B72E}" srcOrd="0" destOrd="0" presId="urn:microsoft.com/office/officeart/2005/8/layout/hProcess11"/>
    <dgm:cxn modelId="{EA6957D4-98D2-4F0C-96FE-1220AC84A59A}" srcId="{B9AC1240-EA51-4722-950E-1097DAF174BF}" destId="{C9579AFB-D508-4A8E-AFCB-CB45B6142A2E}" srcOrd="1" destOrd="0" parTransId="{6BAC4191-3D26-4FE4-8B35-E16A0068130F}" sibTransId="{0FB8A64F-4D44-4DFD-A8FB-4746DFF91F9C}"/>
    <dgm:cxn modelId="{28B52138-B769-4510-B2D8-49B3F109E34D}" type="presOf" srcId="{C9579AFB-D508-4A8E-AFCB-CB45B6142A2E}" destId="{B94F421D-A91F-4EFB-A28A-1DF95169AEF9}" srcOrd="0" destOrd="0" presId="urn:microsoft.com/office/officeart/2005/8/layout/hProcess11"/>
    <dgm:cxn modelId="{7BDEC199-A0D2-43BF-889E-F0C3EC78E670}" srcId="{B9AC1240-EA51-4722-950E-1097DAF174BF}" destId="{08C773D6-C70B-4907-9CCE-B344BEEFA579}" srcOrd="0" destOrd="0" parTransId="{9F3A0153-49C1-46CA-A3D3-A851FA7BAE0F}" sibTransId="{3C7773B7-716D-4136-B49A-233A40105408}"/>
    <dgm:cxn modelId="{A60BBC86-7E54-4C8C-AAD3-3E12DE546F41}" type="presOf" srcId="{B9AC1240-EA51-4722-950E-1097DAF174BF}" destId="{90B8A63A-9E3B-4C3D-BE64-497C71CFD8B5}" srcOrd="0" destOrd="0" presId="urn:microsoft.com/office/officeart/2005/8/layout/hProcess11"/>
    <dgm:cxn modelId="{8CA2FF22-4EBC-4E4D-80A3-986A13BFD124}" type="presParOf" srcId="{90B8A63A-9E3B-4C3D-BE64-497C71CFD8B5}" destId="{8917C0D4-F7BC-4A7E-AAF2-A133C10A67C2}" srcOrd="0" destOrd="0" presId="urn:microsoft.com/office/officeart/2005/8/layout/hProcess11"/>
    <dgm:cxn modelId="{B78C2722-3471-4AB8-B984-5C51BAC35275}" type="presParOf" srcId="{90B8A63A-9E3B-4C3D-BE64-497C71CFD8B5}" destId="{5AB9EF18-4CDF-4E40-9F38-D12890AB0572}" srcOrd="1" destOrd="0" presId="urn:microsoft.com/office/officeart/2005/8/layout/hProcess11"/>
    <dgm:cxn modelId="{5DC816AF-182D-40D7-A863-E275DF2148B9}" type="presParOf" srcId="{5AB9EF18-4CDF-4E40-9F38-D12890AB0572}" destId="{88648EC7-7C7B-4AC4-BF18-A1EC33C3384B}" srcOrd="0" destOrd="0" presId="urn:microsoft.com/office/officeart/2005/8/layout/hProcess11"/>
    <dgm:cxn modelId="{9BF4E6B3-73DE-4E5B-B693-30E00047A923}" type="presParOf" srcId="{88648EC7-7C7B-4AC4-BF18-A1EC33C3384B}" destId="{54DA819F-2DEC-41CC-8D36-775096B2B72E}" srcOrd="0" destOrd="0" presId="urn:microsoft.com/office/officeart/2005/8/layout/hProcess11"/>
    <dgm:cxn modelId="{554B3952-DBD5-4FC5-8108-701C3DF54283}" type="presParOf" srcId="{88648EC7-7C7B-4AC4-BF18-A1EC33C3384B}" destId="{2D3C5756-77ED-4050-9EBF-F88BC7BF3BFB}" srcOrd="1" destOrd="0" presId="urn:microsoft.com/office/officeart/2005/8/layout/hProcess11"/>
    <dgm:cxn modelId="{289396D4-8C20-42F4-8151-BD4662DCF10E}" type="presParOf" srcId="{88648EC7-7C7B-4AC4-BF18-A1EC33C3384B}" destId="{CA110945-E53E-4431-A088-3BEE9EE9688D}" srcOrd="2" destOrd="0" presId="urn:microsoft.com/office/officeart/2005/8/layout/hProcess11"/>
    <dgm:cxn modelId="{CD365AC2-1777-4EAE-BC8D-2514D2C6A66E}" type="presParOf" srcId="{5AB9EF18-4CDF-4E40-9F38-D12890AB0572}" destId="{B0F10CD3-EADE-4F68-9CA6-2ECF7B5DD125}" srcOrd="1" destOrd="0" presId="urn:microsoft.com/office/officeart/2005/8/layout/hProcess11"/>
    <dgm:cxn modelId="{B8869DEB-DCD6-4FDE-B8EA-A010AC5BC53F}" type="presParOf" srcId="{5AB9EF18-4CDF-4E40-9F38-D12890AB0572}" destId="{B4AAFD2F-89D1-4F99-935F-ADC932D0F686}" srcOrd="2" destOrd="0" presId="urn:microsoft.com/office/officeart/2005/8/layout/hProcess11"/>
    <dgm:cxn modelId="{AAF66413-FE04-4B88-AFF8-45E53BA9DF84}" type="presParOf" srcId="{B4AAFD2F-89D1-4F99-935F-ADC932D0F686}" destId="{B94F421D-A91F-4EFB-A28A-1DF95169AEF9}" srcOrd="0" destOrd="0" presId="urn:microsoft.com/office/officeart/2005/8/layout/hProcess11"/>
    <dgm:cxn modelId="{9C322EFB-52A7-4C0A-B32B-EC526E35E5F4}" type="presParOf" srcId="{B4AAFD2F-89D1-4F99-935F-ADC932D0F686}" destId="{CE07608F-F196-47A4-861C-6624D7808015}" srcOrd="1" destOrd="0" presId="urn:microsoft.com/office/officeart/2005/8/layout/hProcess11"/>
    <dgm:cxn modelId="{47A67077-C263-41C7-9808-D902A40E06FA}" type="presParOf" srcId="{B4AAFD2F-89D1-4F99-935F-ADC932D0F686}" destId="{A697A121-CC70-4062-BB61-27390362906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E78DF-5BFB-4328-9623-26EEE83DA06F}" type="doc">
      <dgm:prSet loTypeId="urn:microsoft.com/office/officeart/2005/8/layout/process1" loCatId="process" qsTypeId="urn:microsoft.com/office/officeart/2005/8/quickstyle/simple3" qsCatId="simple" csTypeId="urn:microsoft.com/office/officeart/2005/8/colors/accent0_1" csCatId="mainScheme"/>
      <dgm:spPr/>
      <dgm:t>
        <a:bodyPr/>
        <a:lstStyle/>
        <a:p>
          <a:endParaRPr lang="es-ES"/>
        </a:p>
      </dgm:t>
    </dgm:pt>
    <dgm:pt modelId="{E117C182-DA53-46FD-87EB-BE0175C5F286}">
      <dgm:prSet custT="1"/>
      <dgm:spPr/>
      <dgm:t>
        <a:bodyPr/>
        <a:lstStyle/>
        <a:p>
          <a:pPr rtl="0"/>
          <a:r>
            <a:rPr lang="es-ES" sz="1800" smtClean="0"/>
            <a:t>Enfoque diferencial: Grado en el que todas las personas pueden utilizar un objeto, visitar un lugar o acceder a un servicio, independientemente de sus capacidades técnicas, cognitivas o físicas. Es indispensable e imprescindible, ya que se trata de una condición necesaria para la participación de todas las personas independientemente de las posibles limitaciones funcionales que puedan tener.</a:t>
          </a:r>
          <a:endParaRPr lang="es-ES" sz="1800"/>
        </a:p>
      </dgm:t>
    </dgm:pt>
    <dgm:pt modelId="{49CE2581-E3FF-4D32-8642-D7F69E09BEF6}" type="parTrans" cxnId="{8F8BB2FC-7A4F-4413-8D2C-13B529519C0F}">
      <dgm:prSet/>
      <dgm:spPr/>
      <dgm:t>
        <a:bodyPr/>
        <a:lstStyle/>
        <a:p>
          <a:endParaRPr lang="es-ES" sz="2000"/>
        </a:p>
      </dgm:t>
    </dgm:pt>
    <dgm:pt modelId="{26595B34-0321-420F-A6E5-F77463C3E605}" type="sibTrans" cxnId="{8F8BB2FC-7A4F-4413-8D2C-13B529519C0F}">
      <dgm:prSet/>
      <dgm:spPr/>
      <dgm:t>
        <a:bodyPr/>
        <a:lstStyle/>
        <a:p>
          <a:endParaRPr lang="es-ES" sz="2000"/>
        </a:p>
      </dgm:t>
    </dgm:pt>
    <dgm:pt modelId="{4EBE775F-0EA0-47A2-B184-D01929A2FE43}">
      <dgm:prSet custT="1"/>
      <dgm:spPr/>
      <dgm:t>
        <a:bodyPr/>
        <a:lstStyle/>
        <a:p>
          <a:pPr rtl="0"/>
          <a:r>
            <a:rPr lang="es-ES" sz="1800" smtClean="0"/>
            <a:t>Vulnerabilidad: Es la condición de riesgo por la cual existe mayor probabilidad de que una persona sea excluida, discriminada o marginada por la sociedad, dadas sus características de etnia, género, edad, discapacidad, estatus social, afiliación política o religiosa. Y en ese sentido, cuenta con menor capacidad de enfrentarlo. Esta puede ser estructural, permanente o transitoria.</a:t>
          </a:r>
          <a:endParaRPr lang="es-ES" sz="1800"/>
        </a:p>
      </dgm:t>
    </dgm:pt>
    <dgm:pt modelId="{6CB8C25C-2740-4D63-878B-7F3635F96DDA}" type="parTrans" cxnId="{1B1A9D8F-0561-4F44-9059-D0C3BA9FCFE6}">
      <dgm:prSet/>
      <dgm:spPr/>
      <dgm:t>
        <a:bodyPr/>
        <a:lstStyle/>
        <a:p>
          <a:endParaRPr lang="es-ES" sz="2000"/>
        </a:p>
      </dgm:t>
    </dgm:pt>
    <dgm:pt modelId="{0B61EB83-7CC0-48F8-88E3-093B17636DE8}" type="sibTrans" cxnId="{1B1A9D8F-0561-4F44-9059-D0C3BA9FCFE6}">
      <dgm:prSet/>
      <dgm:spPr/>
      <dgm:t>
        <a:bodyPr/>
        <a:lstStyle/>
        <a:p>
          <a:endParaRPr lang="es-ES" sz="2000"/>
        </a:p>
      </dgm:t>
    </dgm:pt>
    <dgm:pt modelId="{0248D566-D31D-4030-AE42-3B9DF82AB58B}">
      <dgm:prSet custT="1"/>
      <dgm:spPr/>
      <dgm:t>
        <a:bodyPr/>
        <a:lstStyle/>
        <a:p>
          <a:pPr rtl="0"/>
          <a:r>
            <a:rPr lang="es-ES" sz="1800" smtClean="0"/>
            <a:t>Acciones diferenciales: Son aquellas que dan respuesta a las características sociodemográficas, culturales, económicas y políticas, así como a las condiciones y situaciones de vulnerabilidad particulares de las personas, familias, comunidades y colectivos, con el fin de garantizar la superación de barreras de acceso a los servicios de salud y el ejercicio de sus derechos. Estas acciones pueden incluir medidas afirmativas, reconocimiento de las diferencias en los roles entre hombres y mujeres, curso de vida, acción sin daño, ajustes razonables y adecuaciones socio culturales, y medidas de reparación, entre otras.</a:t>
          </a:r>
          <a:endParaRPr lang="es-ES" sz="1800"/>
        </a:p>
      </dgm:t>
    </dgm:pt>
    <dgm:pt modelId="{AE6420A0-2C12-4567-AFB9-D7C08BE01A09}" type="parTrans" cxnId="{E2C7F579-177D-4726-8880-58A925BAE63D}">
      <dgm:prSet/>
      <dgm:spPr/>
      <dgm:t>
        <a:bodyPr/>
        <a:lstStyle/>
        <a:p>
          <a:endParaRPr lang="es-ES" sz="2000"/>
        </a:p>
      </dgm:t>
    </dgm:pt>
    <dgm:pt modelId="{0CE8F6E6-1E06-41DB-B7B1-9C27345AFDA9}" type="sibTrans" cxnId="{E2C7F579-177D-4726-8880-58A925BAE63D}">
      <dgm:prSet/>
      <dgm:spPr/>
      <dgm:t>
        <a:bodyPr/>
        <a:lstStyle/>
        <a:p>
          <a:endParaRPr lang="es-ES" sz="2000"/>
        </a:p>
      </dgm:t>
    </dgm:pt>
    <dgm:pt modelId="{E5776CFF-90AF-497A-BD8C-3A2C33B542AE}">
      <dgm:prSet custT="1"/>
      <dgm:spPr/>
      <dgm:t>
        <a:bodyPr/>
        <a:lstStyle/>
        <a:p>
          <a:pPr rtl="0"/>
          <a:r>
            <a:rPr lang="es-ES" sz="1800" smtClean="0"/>
            <a:t>Aprendizaje: Es el proceso a través del cual se adquieren o modifican habilidades, destrezas, conocimientos, conductas o valores como resultado del estudio, la experiencia, la instrucción, el razonamiento y la observación. Este proceso puede ser analizado desde distintas perspectivas, por lo que existen distintas teorías del aprendizaje. </a:t>
          </a:r>
          <a:endParaRPr lang="es-ES" sz="1800"/>
        </a:p>
      </dgm:t>
    </dgm:pt>
    <dgm:pt modelId="{7E7E9AD5-97C9-4E46-B6DF-B6FC8F95DAF6}" type="parTrans" cxnId="{BF292E98-223D-4ED1-B7F1-BF7F791D5C72}">
      <dgm:prSet/>
      <dgm:spPr/>
      <dgm:t>
        <a:bodyPr/>
        <a:lstStyle/>
        <a:p>
          <a:endParaRPr lang="es-ES" sz="2000"/>
        </a:p>
      </dgm:t>
    </dgm:pt>
    <dgm:pt modelId="{251C1C81-C8AC-41FE-81CE-E76E7244E568}" type="sibTrans" cxnId="{BF292E98-223D-4ED1-B7F1-BF7F791D5C72}">
      <dgm:prSet/>
      <dgm:spPr/>
      <dgm:t>
        <a:bodyPr/>
        <a:lstStyle/>
        <a:p>
          <a:endParaRPr lang="es-ES" sz="2000"/>
        </a:p>
      </dgm:t>
    </dgm:pt>
    <dgm:pt modelId="{855495FA-2F39-4B4F-BFF5-4C62086D66B2}" type="pres">
      <dgm:prSet presAssocID="{A78E78DF-5BFB-4328-9623-26EEE83DA06F}" presName="Name0" presStyleCnt="0">
        <dgm:presLayoutVars>
          <dgm:dir/>
          <dgm:resizeHandles val="exact"/>
        </dgm:presLayoutVars>
      </dgm:prSet>
      <dgm:spPr/>
    </dgm:pt>
    <dgm:pt modelId="{45416D98-FFCC-42CB-9906-6B6ABE4E888B}" type="pres">
      <dgm:prSet presAssocID="{E117C182-DA53-46FD-87EB-BE0175C5F286}" presName="node" presStyleLbl="node1" presStyleIdx="0" presStyleCnt="4">
        <dgm:presLayoutVars>
          <dgm:bulletEnabled val="1"/>
        </dgm:presLayoutVars>
      </dgm:prSet>
      <dgm:spPr/>
    </dgm:pt>
    <dgm:pt modelId="{CDDC8C0A-6B4C-4A3F-BA31-70A262EF99B9}" type="pres">
      <dgm:prSet presAssocID="{26595B34-0321-420F-A6E5-F77463C3E605}" presName="sibTrans" presStyleLbl="sibTrans2D1" presStyleIdx="0" presStyleCnt="3"/>
      <dgm:spPr/>
    </dgm:pt>
    <dgm:pt modelId="{9664105B-8A1E-4524-8CC8-CF90449D0BBC}" type="pres">
      <dgm:prSet presAssocID="{26595B34-0321-420F-A6E5-F77463C3E605}" presName="connectorText" presStyleLbl="sibTrans2D1" presStyleIdx="0" presStyleCnt="3"/>
      <dgm:spPr/>
    </dgm:pt>
    <dgm:pt modelId="{2BCB7E65-21AE-4479-BD59-976A18347BB4}" type="pres">
      <dgm:prSet presAssocID="{4EBE775F-0EA0-47A2-B184-D01929A2FE43}" presName="node" presStyleLbl="node1" presStyleIdx="1" presStyleCnt="4">
        <dgm:presLayoutVars>
          <dgm:bulletEnabled val="1"/>
        </dgm:presLayoutVars>
      </dgm:prSet>
      <dgm:spPr/>
    </dgm:pt>
    <dgm:pt modelId="{23B3031D-4131-4AA2-A777-169E5CDBE657}" type="pres">
      <dgm:prSet presAssocID="{0B61EB83-7CC0-48F8-88E3-093B17636DE8}" presName="sibTrans" presStyleLbl="sibTrans2D1" presStyleIdx="1" presStyleCnt="3"/>
      <dgm:spPr/>
    </dgm:pt>
    <dgm:pt modelId="{C493D370-D41D-4170-856B-7D40F51A574B}" type="pres">
      <dgm:prSet presAssocID="{0B61EB83-7CC0-48F8-88E3-093B17636DE8}" presName="connectorText" presStyleLbl="sibTrans2D1" presStyleIdx="1" presStyleCnt="3"/>
      <dgm:spPr/>
    </dgm:pt>
    <dgm:pt modelId="{2E8D9794-4096-46CC-8B74-CABCBDD08A48}" type="pres">
      <dgm:prSet presAssocID="{0248D566-D31D-4030-AE42-3B9DF82AB58B}" presName="node" presStyleLbl="node1" presStyleIdx="2" presStyleCnt="4">
        <dgm:presLayoutVars>
          <dgm:bulletEnabled val="1"/>
        </dgm:presLayoutVars>
      </dgm:prSet>
      <dgm:spPr/>
    </dgm:pt>
    <dgm:pt modelId="{BDDEB783-6A8A-4C61-BA29-459DEA14F453}" type="pres">
      <dgm:prSet presAssocID="{0CE8F6E6-1E06-41DB-B7B1-9C27345AFDA9}" presName="sibTrans" presStyleLbl="sibTrans2D1" presStyleIdx="2" presStyleCnt="3"/>
      <dgm:spPr/>
    </dgm:pt>
    <dgm:pt modelId="{2CDC4894-D21E-4557-BB58-D6522A15489E}" type="pres">
      <dgm:prSet presAssocID="{0CE8F6E6-1E06-41DB-B7B1-9C27345AFDA9}" presName="connectorText" presStyleLbl="sibTrans2D1" presStyleIdx="2" presStyleCnt="3"/>
      <dgm:spPr/>
    </dgm:pt>
    <dgm:pt modelId="{7EAC6F9B-38CF-43D8-9EFC-7AA840E0A4CE}" type="pres">
      <dgm:prSet presAssocID="{E5776CFF-90AF-497A-BD8C-3A2C33B542AE}" presName="node" presStyleLbl="node1" presStyleIdx="3" presStyleCnt="4">
        <dgm:presLayoutVars>
          <dgm:bulletEnabled val="1"/>
        </dgm:presLayoutVars>
      </dgm:prSet>
      <dgm:spPr/>
    </dgm:pt>
  </dgm:ptLst>
  <dgm:cxnLst>
    <dgm:cxn modelId="{8DD97067-3D62-4F79-8CD8-689B3D31C0F7}" type="presOf" srcId="{0B61EB83-7CC0-48F8-88E3-093B17636DE8}" destId="{23B3031D-4131-4AA2-A777-169E5CDBE657}" srcOrd="0" destOrd="0" presId="urn:microsoft.com/office/officeart/2005/8/layout/process1"/>
    <dgm:cxn modelId="{BF292E98-223D-4ED1-B7F1-BF7F791D5C72}" srcId="{A78E78DF-5BFB-4328-9623-26EEE83DA06F}" destId="{E5776CFF-90AF-497A-BD8C-3A2C33B542AE}" srcOrd="3" destOrd="0" parTransId="{7E7E9AD5-97C9-4E46-B6DF-B6FC8F95DAF6}" sibTransId="{251C1C81-C8AC-41FE-81CE-E76E7244E568}"/>
    <dgm:cxn modelId="{09085A33-73C8-4F8D-B222-77CE490596DA}" type="presOf" srcId="{0CE8F6E6-1E06-41DB-B7B1-9C27345AFDA9}" destId="{2CDC4894-D21E-4557-BB58-D6522A15489E}" srcOrd="1" destOrd="0" presId="urn:microsoft.com/office/officeart/2005/8/layout/process1"/>
    <dgm:cxn modelId="{5AD5B3F0-9C7D-4F4B-ABA9-DDB39C15F584}" type="presOf" srcId="{0CE8F6E6-1E06-41DB-B7B1-9C27345AFDA9}" destId="{BDDEB783-6A8A-4C61-BA29-459DEA14F453}" srcOrd="0" destOrd="0" presId="urn:microsoft.com/office/officeart/2005/8/layout/process1"/>
    <dgm:cxn modelId="{5732734B-A896-482F-A655-44C9E342173C}" type="presOf" srcId="{4EBE775F-0EA0-47A2-B184-D01929A2FE43}" destId="{2BCB7E65-21AE-4479-BD59-976A18347BB4}" srcOrd="0" destOrd="0" presId="urn:microsoft.com/office/officeart/2005/8/layout/process1"/>
    <dgm:cxn modelId="{BF59985B-3A9C-4127-BA4C-A000D261C644}" type="presOf" srcId="{E117C182-DA53-46FD-87EB-BE0175C5F286}" destId="{45416D98-FFCC-42CB-9906-6B6ABE4E888B}" srcOrd="0" destOrd="0" presId="urn:microsoft.com/office/officeart/2005/8/layout/process1"/>
    <dgm:cxn modelId="{97B2E70E-2F95-491E-9F6C-116739E17840}" type="presOf" srcId="{A78E78DF-5BFB-4328-9623-26EEE83DA06F}" destId="{855495FA-2F39-4B4F-BFF5-4C62086D66B2}" srcOrd="0" destOrd="0" presId="urn:microsoft.com/office/officeart/2005/8/layout/process1"/>
    <dgm:cxn modelId="{DF9D16EB-CA79-45C2-AC37-D701D3A5227E}" type="presOf" srcId="{0248D566-D31D-4030-AE42-3B9DF82AB58B}" destId="{2E8D9794-4096-46CC-8B74-CABCBDD08A48}" srcOrd="0" destOrd="0" presId="urn:microsoft.com/office/officeart/2005/8/layout/process1"/>
    <dgm:cxn modelId="{0A3ACACB-B423-4157-A6E5-7D4D62AF51CD}" type="presOf" srcId="{26595B34-0321-420F-A6E5-F77463C3E605}" destId="{9664105B-8A1E-4524-8CC8-CF90449D0BBC}" srcOrd="1" destOrd="0" presId="urn:microsoft.com/office/officeart/2005/8/layout/process1"/>
    <dgm:cxn modelId="{E2C7F579-177D-4726-8880-58A925BAE63D}" srcId="{A78E78DF-5BFB-4328-9623-26EEE83DA06F}" destId="{0248D566-D31D-4030-AE42-3B9DF82AB58B}" srcOrd="2" destOrd="0" parTransId="{AE6420A0-2C12-4567-AFB9-D7C08BE01A09}" sibTransId="{0CE8F6E6-1E06-41DB-B7B1-9C27345AFDA9}"/>
    <dgm:cxn modelId="{F1C8326B-6E32-4024-B0A8-ABCD382DEE23}" type="presOf" srcId="{0B61EB83-7CC0-48F8-88E3-093B17636DE8}" destId="{C493D370-D41D-4170-856B-7D40F51A574B}" srcOrd="1" destOrd="0" presId="urn:microsoft.com/office/officeart/2005/8/layout/process1"/>
    <dgm:cxn modelId="{C5D56FCD-DFBA-4A50-BB19-4286ACB0A86A}" type="presOf" srcId="{E5776CFF-90AF-497A-BD8C-3A2C33B542AE}" destId="{7EAC6F9B-38CF-43D8-9EFC-7AA840E0A4CE}" srcOrd="0" destOrd="0" presId="urn:microsoft.com/office/officeart/2005/8/layout/process1"/>
    <dgm:cxn modelId="{1B1A9D8F-0561-4F44-9059-D0C3BA9FCFE6}" srcId="{A78E78DF-5BFB-4328-9623-26EEE83DA06F}" destId="{4EBE775F-0EA0-47A2-B184-D01929A2FE43}" srcOrd="1" destOrd="0" parTransId="{6CB8C25C-2740-4D63-878B-7F3635F96DDA}" sibTransId="{0B61EB83-7CC0-48F8-88E3-093B17636DE8}"/>
    <dgm:cxn modelId="{8F8BB2FC-7A4F-4413-8D2C-13B529519C0F}" srcId="{A78E78DF-5BFB-4328-9623-26EEE83DA06F}" destId="{E117C182-DA53-46FD-87EB-BE0175C5F286}" srcOrd="0" destOrd="0" parTransId="{49CE2581-E3FF-4D32-8642-D7F69E09BEF6}" sibTransId="{26595B34-0321-420F-A6E5-F77463C3E605}"/>
    <dgm:cxn modelId="{7BE0E709-20A6-48CA-8865-FC9A64BBFDFB}" type="presOf" srcId="{26595B34-0321-420F-A6E5-F77463C3E605}" destId="{CDDC8C0A-6B4C-4A3F-BA31-70A262EF99B9}" srcOrd="0" destOrd="0" presId="urn:microsoft.com/office/officeart/2005/8/layout/process1"/>
    <dgm:cxn modelId="{5156C4AD-D2C5-4123-B486-D714B5B20C53}" type="presParOf" srcId="{855495FA-2F39-4B4F-BFF5-4C62086D66B2}" destId="{45416D98-FFCC-42CB-9906-6B6ABE4E888B}" srcOrd="0" destOrd="0" presId="urn:microsoft.com/office/officeart/2005/8/layout/process1"/>
    <dgm:cxn modelId="{3FACCB1C-B94A-4402-AC1F-FA62069AED38}" type="presParOf" srcId="{855495FA-2F39-4B4F-BFF5-4C62086D66B2}" destId="{CDDC8C0A-6B4C-4A3F-BA31-70A262EF99B9}" srcOrd="1" destOrd="0" presId="urn:microsoft.com/office/officeart/2005/8/layout/process1"/>
    <dgm:cxn modelId="{2E35903A-550D-4C30-9A91-F56547352141}" type="presParOf" srcId="{CDDC8C0A-6B4C-4A3F-BA31-70A262EF99B9}" destId="{9664105B-8A1E-4524-8CC8-CF90449D0BBC}" srcOrd="0" destOrd="0" presId="urn:microsoft.com/office/officeart/2005/8/layout/process1"/>
    <dgm:cxn modelId="{C4E9BEF9-19B6-4A2B-96FF-E876E2FB4DB4}" type="presParOf" srcId="{855495FA-2F39-4B4F-BFF5-4C62086D66B2}" destId="{2BCB7E65-21AE-4479-BD59-976A18347BB4}" srcOrd="2" destOrd="0" presId="urn:microsoft.com/office/officeart/2005/8/layout/process1"/>
    <dgm:cxn modelId="{09CCF884-DA7F-4AD6-89B6-9457733EE484}" type="presParOf" srcId="{855495FA-2F39-4B4F-BFF5-4C62086D66B2}" destId="{23B3031D-4131-4AA2-A777-169E5CDBE657}" srcOrd="3" destOrd="0" presId="urn:microsoft.com/office/officeart/2005/8/layout/process1"/>
    <dgm:cxn modelId="{6B37B250-6873-4F1F-AECF-A23E9F575DB7}" type="presParOf" srcId="{23B3031D-4131-4AA2-A777-169E5CDBE657}" destId="{C493D370-D41D-4170-856B-7D40F51A574B}" srcOrd="0" destOrd="0" presId="urn:microsoft.com/office/officeart/2005/8/layout/process1"/>
    <dgm:cxn modelId="{C1C69BAA-DAE8-43D5-A8F8-6C214934D05B}" type="presParOf" srcId="{855495FA-2F39-4B4F-BFF5-4C62086D66B2}" destId="{2E8D9794-4096-46CC-8B74-CABCBDD08A48}" srcOrd="4" destOrd="0" presId="urn:microsoft.com/office/officeart/2005/8/layout/process1"/>
    <dgm:cxn modelId="{2370B73A-FE1B-4662-A8AD-2E7DD2D21B33}" type="presParOf" srcId="{855495FA-2F39-4B4F-BFF5-4C62086D66B2}" destId="{BDDEB783-6A8A-4C61-BA29-459DEA14F453}" srcOrd="5" destOrd="0" presId="urn:microsoft.com/office/officeart/2005/8/layout/process1"/>
    <dgm:cxn modelId="{C65538F5-D7C7-4F8E-9A6C-4F9ACD42BB7F}" type="presParOf" srcId="{BDDEB783-6A8A-4C61-BA29-459DEA14F453}" destId="{2CDC4894-D21E-4557-BB58-D6522A15489E}" srcOrd="0" destOrd="0" presId="urn:microsoft.com/office/officeart/2005/8/layout/process1"/>
    <dgm:cxn modelId="{FB159A70-F963-4B25-A4EC-44B98E16705E}" type="presParOf" srcId="{855495FA-2F39-4B4F-BFF5-4C62086D66B2}" destId="{7EAC6F9B-38CF-43D8-9EFC-7AA840E0A4C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750E0-4243-4C74-AB45-07EF11846A84}" type="doc">
      <dgm:prSet loTypeId="urn:microsoft.com/office/officeart/2005/8/layout/default" loCatId="list" qsTypeId="urn:microsoft.com/office/officeart/2005/8/quickstyle/simple1" qsCatId="simple" csTypeId="urn:microsoft.com/office/officeart/2005/8/colors/accent0_1" csCatId="mainScheme"/>
      <dgm:spPr/>
      <dgm:t>
        <a:bodyPr/>
        <a:lstStyle/>
        <a:p>
          <a:endParaRPr lang="es-ES"/>
        </a:p>
      </dgm:t>
    </dgm:pt>
    <dgm:pt modelId="{7D7043F4-AF2D-4227-98AE-557729D2E24A}">
      <dgm:prSet/>
      <dgm:spPr/>
      <dgm:t>
        <a:bodyPr/>
        <a:lstStyle/>
        <a:p>
          <a:pPr rtl="0"/>
          <a:r>
            <a:rPr lang="es-ES" smtClean="0"/>
            <a:t>Aprendizaje basado en problemas (ABP): Estrategia que favorece el pensamiento crítico y las habilidades de solución de problemas, junto con el aprendizaje de contenidos, a través del uso de situaciones o problemas del mundo real. </a:t>
          </a:r>
          <a:endParaRPr lang="es-ES"/>
        </a:p>
      </dgm:t>
    </dgm:pt>
    <dgm:pt modelId="{4D571539-9FF3-433B-90C8-4FD0BDF6DF2C}" type="parTrans" cxnId="{A5FA988B-DC17-454E-8294-E476235A0DEE}">
      <dgm:prSet/>
      <dgm:spPr/>
      <dgm:t>
        <a:bodyPr/>
        <a:lstStyle/>
        <a:p>
          <a:endParaRPr lang="es-ES"/>
        </a:p>
      </dgm:t>
    </dgm:pt>
    <dgm:pt modelId="{EB1073DE-D0D4-46E4-A6B0-640E105FDFA5}" type="sibTrans" cxnId="{A5FA988B-DC17-454E-8294-E476235A0DEE}">
      <dgm:prSet/>
      <dgm:spPr/>
      <dgm:t>
        <a:bodyPr/>
        <a:lstStyle/>
        <a:p>
          <a:endParaRPr lang="es-ES"/>
        </a:p>
      </dgm:t>
    </dgm:pt>
    <dgm:pt modelId="{D2179AB3-1CFE-4C23-8E5E-02E53D39591B}">
      <dgm:prSet/>
      <dgm:spPr/>
      <dgm:t>
        <a:bodyPr/>
        <a:lstStyle/>
        <a:p>
          <a:pPr rtl="0"/>
          <a:r>
            <a:rPr lang="es-ES" smtClean="0"/>
            <a:t>Aprendizaje significativo: Es el aprendizaje que parte de las ideas y pre-saberes de las personas de lo que ya saben. Se caracteriza por favorecer la construcción activa, al partir de las estructuras mentales de éstos. Es un aprendizaje que perdura en el tiempo. Es el proceso por el cual un individuo elabora e interioriza conocimientos (haciendo referencia no solo a conocimientos, sino también a habilidades, destrezas, etc.) con base en experiencias anteriores, relacionadas con sus propios intereses y necesidades. </a:t>
          </a:r>
          <a:endParaRPr lang="es-ES"/>
        </a:p>
      </dgm:t>
    </dgm:pt>
    <dgm:pt modelId="{8B6FF63B-1CC9-4D03-B270-D82A51A75E7C}" type="parTrans" cxnId="{27BA3E6C-F6F8-48EE-B3B9-748C6141198D}">
      <dgm:prSet/>
      <dgm:spPr/>
      <dgm:t>
        <a:bodyPr/>
        <a:lstStyle/>
        <a:p>
          <a:endParaRPr lang="es-ES"/>
        </a:p>
      </dgm:t>
    </dgm:pt>
    <dgm:pt modelId="{D1E5ECEB-252B-4EB0-A416-925C489DC494}" type="sibTrans" cxnId="{27BA3E6C-F6F8-48EE-B3B9-748C6141198D}">
      <dgm:prSet/>
      <dgm:spPr/>
      <dgm:t>
        <a:bodyPr/>
        <a:lstStyle/>
        <a:p>
          <a:endParaRPr lang="es-ES"/>
        </a:p>
      </dgm:t>
    </dgm:pt>
    <dgm:pt modelId="{B4736438-01FB-41FC-A175-E92E2C85D4BC}">
      <dgm:prSet/>
      <dgm:spPr/>
      <dgm:t>
        <a:bodyPr/>
        <a:lstStyle/>
        <a:p>
          <a:pPr rtl="0"/>
          <a:r>
            <a:rPr lang="es-ES" smtClean="0"/>
            <a:t>Educabilidad: Es la capacidad de cada persona de ir adquiriendo nuevos conocimientos integradores en el orden social, lo que le permitirá un óptimo desenvolvimiento y mejora tanto en ámbitos individuales como colectivos. </a:t>
          </a:r>
          <a:endParaRPr lang="es-ES"/>
        </a:p>
      </dgm:t>
    </dgm:pt>
    <dgm:pt modelId="{F0D0AF77-7AC5-40A6-8C0A-1D2C4DA17525}" type="parTrans" cxnId="{3C48CD17-434E-4682-80CB-D349AF68EFB7}">
      <dgm:prSet/>
      <dgm:spPr/>
      <dgm:t>
        <a:bodyPr/>
        <a:lstStyle/>
        <a:p>
          <a:endParaRPr lang="es-ES"/>
        </a:p>
      </dgm:t>
    </dgm:pt>
    <dgm:pt modelId="{9C3BBBFA-D52C-4AD5-AC47-AEECE745FE33}" type="sibTrans" cxnId="{3C48CD17-434E-4682-80CB-D349AF68EFB7}">
      <dgm:prSet/>
      <dgm:spPr/>
      <dgm:t>
        <a:bodyPr/>
        <a:lstStyle/>
        <a:p>
          <a:endParaRPr lang="es-ES"/>
        </a:p>
      </dgm:t>
    </dgm:pt>
    <dgm:pt modelId="{119BCD8E-8A1E-453A-B204-B0D51B45D584}">
      <dgm:prSet/>
      <dgm:spPr/>
      <dgm:t>
        <a:bodyPr/>
        <a:lstStyle/>
        <a:p>
          <a:pPr rtl="0"/>
          <a:r>
            <a:rPr lang="es-ES" smtClean="0"/>
            <a:t>Modelo educativo: Un modelo educativo es un patrón conceptual a través del cual se esquematizan las partes y los elementos de un programa de estudios. Estos modelos varían de acuerdo al periodo histórico, ya que su vigencia y utilidad depende del contexto social. Al conocer un modelo educativo, el docente puede aprender cómo elaborar y operar un plan de estudios, teniendo en cuenta los elementos que serán determinantes en la planeación didáctica</a:t>
          </a:r>
          <a:endParaRPr lang="es-ES"/>
        </a:p>
      </dgm:t>
    </dgm:pt>
    <dgm:pt modelId="{8D2751D8-6C8C-41CA-AEE1-BB2AA3A472F9}" type="parTrans" cxnId="{82D47BEC-DE5D-4034-8FFE-F57A604CDB36}">
      <dgm:prSet/>
      <dgm:spPr/>
      <dgm:t>
        <a:bodyPr/>
        <a:lstStyle/>
        <a:p>
          <a:endParaRPr lang="es-ES"/>
        </a:p>
      </dgm:t>
    </dgm:pt>
    <dgm:pt modelId="{958BFC93-D0D7-4A16-8E30-D2BD8072CFE1}" type="sibTrans" cxnId="{82D47BEC-DE5D-4034-8FFE-F57A604CDB36}">
      <dgm:prSet/>
      <dgm:spPr/>
      <dgm:t>
        <a:bodyPr/>
        <a:lstStyle/>
        <a:p>
          <a:endParaRPr lang="es-ES"/>
        </a:p>
      </dgm:t>
    </dgm:pt>
    <dgm:pt modelId="{DC8E94F8-D2C4-4EE0-868F-3BE471A6E134}" type="pres">
      <dgm:prSet presAssocID="{C11750E0-4243-4C74-AB45-07EF11846A84}" presName="diagram" presStyleCnt="0">
        <dgm:presLayoutVars>
          <dgm:dir/>
          <dgm:resizeHandles val="exact"/>
        </dgm:presLayoutVars>
      </dgm:prSet>
      <dgm:spPr/>
    </dgm:pt>
    <dgm:pt modelId="{6CBF0551-55B9-43BF-8749-FACBF9238AC9}" type="pres">
      <dgm:prSet presAssocID="{7D7043F4-AF2D-4227-98AE-557729D2E24A}" presName="node" presStyleLbl="node1" presStyleIdx="0" presStyleCnt="4">
        <dgm:presLayoutVars>
          <dgm:bulletEnabled val="1"/>
        </dgm:presLayoutVars>
      </dgm:prSet>
      <dgm:spPr/>
    </dgm:pt>
    <dgm:pt modelId="{ED4346A1-BEFF-4B79-B32A-23977EF59A08}" type="pres">
      <dgm:prSet presAssocID="{EB1073DE-D0D4-46E4-A6B0-640E105FDFA5}" presName="sibTrans" presStyleCnt="0"/>
      <dgm:spPr/>
    </dgm:pt>
    <dgm:pt modelId="{45F817CD-D2FF-4A59-AC4F-4657564383C8}" type="pres">
      <dgm:prSet presAssocID="{D2179AB3-1CFE-4C23-8E5E-02E53D39591B}" presName="node" presStyleLbl="node1" presStyleIdx="1" presStyleCnt="4">
        <dgm:presLayoutVars>
          <dgm:bulletEnabled val="1"/>
        </dgm:presLayoutVars>
      </dgm:prSet>
      <dgm:spPr/>
    </dgm:pt>
    <dgm:pt modelId="{D8FFA42C-9CCA-430F-879A-01E7BD880132}" type="pres">
      <dgm:prSet presAssocID="{D1E5ECEB-252B-4EB0-A416-925C489DC494}" presName="sibTrans" presStyleCnt="0"/>
      <dgm:spPr/>
    </dgm:pt>
    <dgm:pt modelId="{4C191998-5820-46E6-A8F0-5649D562D370}" type="pres">
      <dgm:prSet presAssocID="{B4736438-01FB-41FC-A175-E92E2C85D4BC}" presName="node" presStyleLbl="node1" presStyleIdx="2" presStyleCnt="4">
        <dgm:presLayoutVars>
          <dgm:bulletEnabled val="1"/>
        </dgm:presLayoutVars>
      </dgm:prSet>
      <dgm:spPr/>
    </dgm:pt>
    <dgm:pt modelId="{DDE3D293-54CB-43D1-A991-98B113B5CAE1}" type="pres">
      <dgm:prSet presAssocID="{9C3BBBFA-D52C-4AD5-AC47-AEECE745FE33}" presName="sibTrans" presStyleCnt="0"/>
      <dgm:spPr/>
    </dgm:pt>
    <dgm:pt modelId="{201FACCE-7024-4A20-B2E6-660DACC654C6}" type="pres">
      <dgm:prSet presAssocID="{119BCD8E-8A1E-453A-B204-B0D51B45D584}" presName="node" presStyleLbl="node1" presStyleIdx="3" presStyleCnt="4">
        <dgm:presLayoutVars>
          <dgm:bulletEnabled val="1"/>
        </dgm:presLayoutVars>
      </dgm:prSet>
      <dgm:spPr/>
    </dgm:pt>
  </dgm:ptLst>
  <dgm:cxnLst>
    <dgm:cxn modelId="{D0DCC03E-3EB9-49FF-9972-211855DBCAF1}" type="presOf" srcId="{C11750E0-4243-4C74-AB45-07EF11846A84}" destId="{DC8E94F8-D2C4-4EE0-868F-3BE471A6E134}" srcOrd="0" destOrd="0" presId="urn:microsoft.com/office/officeart/2005/8/layout/default"/>
    <dgm:cxn modelId="{27BA3E6C-F6F8-48EE-B3B9-748C6141198D}" srcId="{C11750E0-4243-4C74-AB45-07EF11846A84}" destId="{D2179AB3-1CFE-4C23-8E5E-02E53D39591B}" srcOrd="1" destOrd="0" parTransId="{8B6FF63B-1CC9-4D03-B270-D82A51A75E7C}" sibTransId="{D1E5ECEB-252B-4EB0-A416-925C489DC494}"/>
    <dgm:cxn modelId="{82D47BEC-DE5D-4034-8FFE-F57A604CDB36}" srcId="{C11750E0-4243-4C74-AB45-07EF11846A84}" destId="{119BCD8E-8A1E-453A-B204-B0D51B45D584}" srcOrd="3" destOrd="0" parTransId="{8D2751D8-6C8C-41CA-AEE1-BB2AA3A472F9}" sibTransId="{958BFC93-D0D7-4A16-8E30-D2BD8072CFE1}"/>
    <dgm:cxn modelId="{7BEE0B25-2387-469F-BFE4-3D8E47AA1373}" type="presOf" srcId="{7D7043F4-AF2D-4227-98AE-557729D2E24A}" destId="{6CBF0551-55B9-43BF-8749-FACBF9238AC9}" srcOrd="0" destOrd="0" presId="urn:microsoft.com/office/officeart/2005/8/layout/default"/>
    <dgm:cxn modelId="{DB08811B-C197-4234-9219-B88F817B49F5}" type="presOf" srcId="{B4736438-01FB-41FC-A175-E92E2C85D4BC}" destId="{4C191998-5820-46E6-A8F0-5649D562D370}" srcOrd="0" destOrd="0" presId="urn:microsoft.com/office/officeart/2005/8/layout/default"/>
    <dgm:cxn modelId="{DFC8B966-8DE6-487A-A51E-5E667401E5E3}" type="presOf" srcId="{119BCD8E-8A1E-453A-B204-B0D51B45D584}" destId="{201FACCE-7024-4A20-B2E6-660DACC654C6}" srcOrd="0" destOrd="0" presId="urn:microsoft.com/office/officeart/2005/8/layout/default"/>
    <dgm:cxn modelId="{3C48CD17-434E-4682-80CB-D349AF68EFB7}" srcId="{C11750E0-4243-4C74-AB45-07EF11846A84}" destId="{B4736438-01FB-41FC-A175-E92E2C85D4BC}" srcOrd="2" destOrd="0" parTransId="{F0D0AF77-7AC5-40A6-8C0A-1D2C4DA17525}" sibTransId="{9C3BBBFA-D52C-4AD5-AC47-AEECE745FE33}"/>
    <dgm:cxn modelId="{A5FA988B-DC17-454E-8294-E476235A0DEE}" srcId="{C11750E0-4243-4C74-AB45-07EF11846A84}" destId="{7D7043F4-AF2D-4227-98AE-557729D2E24A}" srcOrd="0" destOrd="0" parTransId="{4D571539-9FF3-433B-90C8-4FD0BDF6DF2C}" sibTransId="{EB1073DE-D0D4-46E4-A6B0-640E105FDFA5}"/>
    <dgm:cxn modelId="{4C0934A6-8A60-43D9-BEF3-AA3E935D2FDB}" type="presOf" srcId="{D2179AB3-1CFE-4C23-8E5E-02E53D39591B}" destId="{45F817CD-D2FF-4A59-AC4F-4657564383C8}" srcOrd="0" destOrd="0" presId="urn:microsoft.com/office/officeart/2005/8/layout/default"/>
    <dgm:cxn modelId="{780CA027-30AB-4EFF-B562-62D055B22F64}" type="presParOf" srcId="{DC8E94F8-D2C4-4EE0-868F-3BE471A6E134}" destId="{6CBF0551-55B9-43BF-8749-FACBF9238AC9}" srcOrd="0" destOrd="0" presId="urn:microsoft.com/office/officeart/2005/8/layout/default"/>
    <dgm:cxn modelId="{C13055DD-0F3B-4091-8753-C427FFE0E1FF}" type="presParOf" srcId="{DC8E94F8-D2C4-4EE0-868F-3BE471A6E134}" destId="{ED4346A1-BEFF-4B79-B32A-23977EF59A08}" srcOrd="1" destOrd="0" presId="urn:microsoft.com/office/officeart/2005/8/layout/default"/>
    <dgm:cxn modelId="{02EC3D5E-ACCD-418C-B342-D99199CD8738}" type="presParOf" srcId="{DC8E94F8-D2C4-4EE0-868F-3BE471A6E134}" destId="{45F817CD-D2FF-4A59-AC4F-4657564383C8}" srcOrd="2" destOrd="0" presId="urn:microsoft.com/office/officeart/2005/8/layout/default"/>
    <dgm:cxn modelId="{146CD0BF-51A6-4B6F-ACFC-B776B6C54DEA}" type="presParOf" srcId="{DC8E94F8-D2C4-4EE0-868F-3BE471A6E134}" destId="{D8FFA42C-9CCA-430F-879A-01E7BD880132}" srcOrd="3" destOrd="0" presId="urn:microsoft.com/office/officeart/2005/8/layout/default"/>
    <dgm:cxn modelId="{FC1D3210-9A8A-4F24-8222-F1DF4DE96108}" type="presParOf" srcId="{DC8E94F8-D2C4-4EE0-868F-3BE471A6E134}" destId="{4C191998-5820-46E6-A8F0-5649D562D370}" srcOrd="4" destOrd="0" presId="urn:microsoft.com/office/officeart/2005/8/layout/default"/>
    <dgm:cxn modelId="{651FF3D7-94CA-4807-B6E8-467EAA39D768}" type="presParOf" srcId="{DC8E94F8-D2C4-4EE0-868F-3BE471A6E134}" destId="{DDE3D293-54CB-43D1-A991-98B113B5CAE1}" srcOrd="5" destOrd="0" presId="urn:microsoft.com/office/officeart/2005/8/layout/default"/>
    <dgm:cxn modelId="{4C572BAE-E022-4C6F-9BE6-C9E0421B0B56}" type="presParOf" srcId="{DC8E94F8-D2C4-4EE0-868F-3BE471A6E134}" destId="{201FACCE-7024-4A20-B2E6-660DACC654C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9FAB8-4829-484E-B91E-B305DA202498}" type="doc">
      <dgm:prSet loTypeId="urn:microsoft.com/office/officeart/2005/8/layout/hierarchy4" loCatId="hierarchy" qsTypeId="urn:microsoft.com/office/officeart/2005/8/quickstyle/simple2" qsCatId="simple" csTypeId="urn:microsoft.com/office/officeart/2005/8/colors/accent5_1" csCatId="accent5" phldr="1"/>
      <dgm:spPr/>
      <dgm:t>
        <a:bodyPr/>
        <a:lstStyle/>
        <a:p>
          <a:endParaRPr lang="es-ES"/>
        </a:p>
      </dgm:t>
    </dgm:pt>
    <dgm:pt modelId="{1772719B-9723-4700-A1D2-993EA194D691}">
      <dgm:prSet/>
      <dgm:spPr/>
      <dgm:t>
        <a:bodyPr/>
        <a:lstStyle/>
        <a:p>
          <a:pPr rtl="0"/>
          <a:r>
            <a:rPr lang="es-ES" b="1" dirty="0" smtClean="0"/>
            <a:t>Personas con discapacidad</a:t>
          </a:r>
          <a:endParaRPr lang="es-ES" dirty="0"/>
        </a:p>
      </dgm:t>
    </dgm:pt>
    <dgm:pt modelId="{10B32E82-E51B-40A2-9E9B-C09806E463DB}" type="parTrans" cxnId="{D2E296A3-0C4D-49BE-A334-D974AA729126}">
      <dgm:prSet/>
      <dgm:spPr/>
      <dgm:t>
        <a:bodyPr/>
        <a:lstStyle/>
        <a:p>
          <a:endParaRPr lang="es-ES"/>
        </a:p>
      </dgm:t>
    </dgm:pt>
    <dgm:pt modelId="{E1E5AA41-E90F-4EE9-AC52-5A07D6218B6A}" type="sibTrans" cxnId="{D2E296A3-0C4D-49BE-A334-D974AA729126}">
      <dgm:prSet/>
      <dgm:spPr/>
      <dgm:t>
        <a:bodyPr/>
        <a:lstStyle/>
        <a:p>
          <a:endParaRPr lang="es-ES"/>
        </a:p>
      </dgm:t>
    </dgm:pt>
    <dgm:pt modelId="{1810743E-5282-4BB8-A671-1B747018DD4C}">
      <dgm:prSet/>
      <dgm:spPr/>
      <dgm:t>
        <a:bodyPr/>
        <a:lstStyle/>
        <a:p>
          <a:pPr rtl="0"/>
          <a:r>
            <a:rPr lang="es-ES" b="1" dirty="0" smtClean="0"/>
            <a:t>- Movilidad/física: </a:t>
          </a:r>
        </a:p>
        <a:p>
          <a:pPr rtl="0"/>
          <a:r>
            <a:rPr lang="es-ES" dirty="0" smtClean="0"/>
            <a:t>Es la dificultad que pueda presentar una persona para caminar, mantener posiciones del cuerpo o manipular objetos, debido a deficiencias físicas permanentes como debilidad muscular, pérdida o ausencia de alguna parte del cuerpo, alteraciones en las articulaciones o la realización de movimientos  involuntarios. </a:t>
          </a:r>
          <a:endParaRPr lang="es-ES" dirty="0"/>
        </a:p>
      </dgm:t>
    </dgm:pt>
    <dgm:pt modelId="{A6D61F02-8801-43B4-A3F2-B30CE549DF38}" type="parTrans" cxnId="{6A94B602-E459-4A6E-AA9A-3A96A6FB01A9}">
      <dgm:prSet/>
      <dgm:spPr/>
      <dgm:t>
        <a:bodyPr/>
        <a:lstStyle/>
        <a:p>
          <a:endParaRPr lang="es-ES"/>
        </a:p>
      </dgm:t>
    </dgm:pt>
    <dgm:pt modelId="{918DB93B-95BD-44C0-B99B-84EC5BDC30A0}" type="sibTrans" cxnId="{6A94B602-E459-4A6E-AA9A-3A96A6FB01A9}">
      <dgm:prSet/>
      <dgm:spPr/>
      <dgm:t>
        <a:bodyPr/>
        <a:lstStyle/>
        <a:p>
          <a:endParaRPr lang="es-ES"/>
        </a:p>
      </dgm:t>
    </dgm:pt>
    <dgm:pt modelId="{D6AB6DF4-F925-4EDD-922B-E124AFF96143}">
      <dgm:prSet/>
      <dgm:spPr/>
      <dgm:t>
        <a:bodyPr/>
        <a:lstStyle/>
        <a:p>
          <a:pPr rtl="0"/>
          <a:r>
            <a:rPr lang="es-ES" b="1" dirty="0" smtClean="0"/>
            <a:t>- Sensorial: </a:t>
          </a:r>
        </a:p>
        <a:p>
          <a:pPr rtl="0"/>
          <a:r>
            <a:rPr lang="es-ES" dirty="0" smtClean="0"/>
            <a:t>Hace referencia a las dificultades que pueda presentar una persona en los sentidos; se define de acuerdo con las deficiencias en cada uno de ellos. Así, la discapacidad auditiva se refiere a la </a:t>
          </a:r>
          <a:r>
            <a:rPr lang="es-ES" dirty="0" err="1" smtClean="0"/>
            <a:t>dif</a:t>
          </a:r>
          <a:r>
            <a:rPr lang="es-ES" dirty="0" smtClean="0"/>
            <a:t> </a:t>
          </a:r>
          <a:r>
            <a:rPr lang="es-ES" dirty="0" err="1" smtClean="0"/>
            <a:t>icultad</a:t>
          </a:r>
          <a:r>
            <a:rPr lang="es-ES" dirty="0" smtClean="0"/>
            <a:t> para escuchar y hablar, mientras que la visual es la dificultad para percibir la luz, forma, tamaño o color de los objetos y personas. </a:t>
          </a:r>
          <a:endParaRPr lang="es-ES" dirty="0"/>
        </a:p>
      </dgm:t>
    </dgm:pt>
    <dgm:pt modelId="{FE649F4E-DEB0-4262-B014-8F6F42FDB94C}" type="parTrans" cxnId="{F3B8E542-F70C-40C8-A640-0D8FB6759172}">
      <dgm:prSet/>
      <dgm:spPr/>
      <dgm:t>
        <a:bodyPr/>
        <a:lstStyle/>
        <a:p>
          <a:endParaRPr lang="es-ES"/>
        </a:p>
      </dgm:t>
    </dgm:pt>
    <dgm:pt modelId="{2524EFB2-9812-4997-A1FF-12D1EB9F8C6C}" type="sibTrans" cxnId="{F3B8E542-F70C-40C8-A640-0D8FB6759172}">
      <dgm:prSet/>
      <dgm:spPr/>
      <dgm:t>
        <a:bodyPr/>
        <a:lstStyle/>
        <a:p>
          <a:endParaRPr lang="es-ES"/>
        </a:p>
      </dgm:t>
    </dgm:pt>
    <dgm:pt modelId="{DDBE40A3-F66D-4A70-A15C-660CE4052E69}">
      <dgm:prSet/>
      <dgm:spPr/>
      <dgm:t>
        <a:bodyPr/>
        <a:lstStyle/>
        <a:p>
          <a:pPr rtl="0"/>
          <a:r>
            <a:rPr lang="es-ES" b="1" dirty="0" smtClean="0"/>
            <a:t>- Mental: </a:t>
          </a:r>
        </a:p>
        <a:p>
          <a:pPr rtl="0"/>
          <a:r>
            <a:rPr lang="es-ES" dirty="0" smtClean="0"/>
            <a:t>Es la deficiencia que pueda presentar una persona para realizar actividades intelectuales que impliquen aprender, pensar y memorizar (mental cognitiva) o para relacionarse con las demás personas y el entorno (mental psicosocial).</a:t>
          </a:r>
          <a:endParaRPr lang="es-ES" dirty="0"/>
        </a:p>
      </dgm:t>
    </dgm:pt>
    <dgm:pt modelId="{D8EE4EBF-CCCB-45BE-B3AE-869AF854A113}" type="parTrans" cxnId="{F039BB0D-A410-49E0-981E-E91B3C1C6FA1}">
      <dgm:prSet/>
      <dgm:spPr/>
      <dgm:t>
        <a:bodyPr/>
        <a:lstStyle/>
        <a:p>
          <a:endParaRPr lang="es-ES"/>
        </a:p>
      </dgm:t>
    </dgm:pt>
    <dgm:pt modelId="{3EA4F586-4846-45CD-BA0B-4F9F3FDF2C1A}" type="sibTrans" cxnId="{F039BB0D-A410-49E0-981E-E91B3C1C6FA1}">
      <dgm:prSet/>
      <dgm:spPr/>
      <dgm:t>
        <a:bodyPr/>
        <a:lstStyle/>
        <a:p>
          <a:endParaRPr lang="es-ES"/>
        </a:p>
      </dgm:t>
    </dgm:pt>
    <dgm:pt modelId="{270EA47D-A0F9-4568-9AD3-9CB260B28CC5}">
      <dgm:prSet/>
      <dgm:spPr/>
      <dgm:t>
        <a:bodyPr/>
        <a:lstStyle/>
        <a:p>
          <a:pPr rtl="0"/>
          <a:r>
            <a:rPr lang="es-ES" b="1" dirty="0" smtClean="0"/>
            <a:t>-  Múltiple: </a:t>
          </a:r>
        </a:p>
        <a:p>
          <a:pPr rtl="0"/>
          <a:r>
            <a:rPr lang="es-ES" dirty="0" smtClean="0"/>
            <a:t>Es cuando se presentan dos o más deficiencias de orden físico, sensorial, mental, emocional o de comportamiento, que afectan significativamente la comunicación, la interacción social y el aprendizaje</a:t>
          </a:r>
          <a:endParaRPr lang="es-ES" dirty="0"/>
        </a:p>
      </dgm:t>
    </dgm:pt>
    <dgm:pt modelId="{9DDA3362-898D-4ADA-8485-6BE019DA2BBC}" type="parTrans" cxnId="{68623028-EB95-4819-99CD-B03F26750FE7}">
      <dgm:prSet/>
      <dgm:spPr/>
      <dgm:t>
        <a:bodyPr/>
        <a:lstStyle/>
        <a:p>
          <a:endParaRPr lang="es-ES"/>
        </a:p>
      </dgm:t>
    </dgm:pt>
    <dgm:pt modelId="{25B3EAE6-9237-4159-B151-7EA56EC108D8}" type="sibTrans" cxnId="{68623028-EB95-4819-99CD-B03F26750FE7}">
      <dgm:prSet/>
      <dgm:spPr/>
      <dgm:t>
        <a:bodyPr/>
        <a:lstStyle/>
        <a:p>
          <a:endParaRPr lang="es-ES"/>
        </a:p>
      </dgm:t>
    </dgm:pt>
    <dgm:pt modelId="{17A2C16D-FFB9-4BE2-86B1-0F52BAFA50B8}" type="pres">
      <dgm:prSet presAssocID="{3B19FAB8-4829-484E-B91E-B305DA202498}" presName="Name0" presStyleCnt="0">
        <dgm:presLayoutVars>
          <dgm:chPref val="1"/>
          <dgm:dir/>
          <dgm:animOne val="branch"/>
          <dgm:animLvl val="lvl"/>
          <dgm:resizeHandles/>
        </dgm:presLayoutVars>
      </dgm:prSet>
      <dgm:spPr/>
    </dgm:pt>
    <dgm:pt modelId="{5ACDDBF1-3225-4FA1-93BB-3E1CA45D8011}" type="pres">
      <dgm:prSet presAssocID="{1772719B-9723-4700-A1D2-993EA194D691}" presName="vertOne" presStyleCnt="0"/>
      <dgm:spPr/>
    </dgm:pt>
    <dgm:pt modelId="{B88CC4B2-A099-4AE5-B910-249919BE2BE8}" type="pres">
      <dgm:prSet presAssocID="{1772719B-9723-4700-A1D2-993EA194D691}" presName="txOne" presStyleLbl="node0" presStyleIdx="0" presStyleCnt="1" custScaleY="45647">
        <dgm:presLayoutVars>
          <dgm:chPref val="3"/>
        </dgm:presLayoutVars>
      </dgm:prSet>
      <dgm:spPr/>
      <dgm:t>
        <a:bodyPr/>
        <a:lstStyle/>
        <a:p>
          <a:endParaRPr lang="es-ES"/>
        </a:p>
      </dgm:t>
    </dgm:pt>
    <dgm:pt modelId="{66043D1C-F66F-4AE5-BB6E-34C4AA831590}" type="pres">
      <dgm:prSet presAssocID="{1772719B-9723-4700-A1D2-993EA194D691}" presName="parTransOne" presStyleCnt="0"/>
      <dgm:spPr/>
    </dgm:pt>
    <dgm:pt modelId="{5CDA46EA-48D7-4B76-8E5E-48E71BA8C021}" type="pres">
      <dgm:prSet presAssocID="{1772719B-9723-4700-A1D2-993EA194D691}" presName="horzOne" presStyleCnt="0"/>
      <dgm:spPr/>
    </dgm:pt>
    <dgm:pt modelId="{642BD7A4-A88D-4250-903D-58B2C085307E}" type="pres">
      <dgm:prSet presAssocID="{1810743E-5282-4BB8-A671-1B747018DD4C}" presName="vertTwo" presStyleCnt="0"/>
      <dgm:spPr/>
    </dgm:pt>
    <dgm:pt modelId="{3565DAC0-FF84-4672-8DAE-DF620B1BE2A6}" type="pres">
      <dgm:prSet presAssocID="{1810743E-5282-4BB8-A671-1B747018DD4C}" presName="txTwo" presStyleLbl="node2" presStyleIdx="0" presStyleCnt="4">
        <dgm:presLayoutVars>
          <dgm:chPref val="3"/>
        </dgm:presLayoutVars>
      </dgm:prSet>
      <dgm:spPr/>
    </dgm:pt>
    <dgm:pt modelId="{BA217BB7-4421-472D-8BA7-9A0D5166FE62}" type="pres">
      <dgm:prSet presAssocID="{1810743E-5282-4BB8-A671-1B747018DD4C}" presName="horzTwo" presStyleCnt="0"/>
      <dgm:spPr/>
    </dgm:pt>
    <dgm:pt modelId="{22D4217E-A0DC-43C9-B966-44B22DBC6FE8}" type="pres">
      <dgm:prSet presAssocID="{918DB93B-95BD-44C0-B99B-84EC5BDC30A0}" presName="sibSpaceTwo" presStyleCnt="0"/>
      <dgm:spPr/>
    </dgm:pt>
    <dgm:pt modelId="{E7B9232F-F014-45E3-9782-CC8B875EA42D}" type="pres">
      <dgm:prSet presAssocID="{D6AB6DF4-F925-4EDD-922B-E124AFF96143}" presName="vertTwo" presStyleCnt="0"/>
      <dgm:spPr/>
    </dgm:pt>
    <dgm:pt modelId="{789EF65C-2063-43D5-B619-DBA32A295B51}" type="pres">
      <dgm:prSet presAssocID="{D6AB6DF4-F925-4EDD-922B-E124AFF96143}" presName="txTwo" presStyleLbl="node2" presStyleIdx="1" presStyleCnt="4">
        <dgm:presLayoutVars>
          <dgm:chPref val="3"/>
        </dgm:presLayoutVars>
      </dgm:prSet>
      <dgm:spPr/>
    </dgm:pt>
    <dgm:pt modelId="{B10A0CBF-4EDB-44FF-B8F8-43D7B075C756}" type="pres">
      <dgm:prSet presAssocID="{D6AB6DF4-F925-4EDD-922B-E124AFF96143}" presName="horzTwo" presStyleCnt="0"/>
      <dgm:spPr/>
    </dgm:pt>
    <dgm:pt modelId="{CE030341-9116-46A2-B361-D48A9090F847}" type="pres">
      <dgm:prSet presAssocID="{2524EFB2-9812-4997-A1FF-12D1EB9F8C6C}" presName="sibSpaceTwo" presStyleCnt="0"/>
      <dgm:spPr/>
    </dgm:pt>
    <dgm:pt modelId="{4B00C68F-D2D2-4030-B9F4-96A2FA88F200}" type="pres">
      <dgm:prSet presAssocID="{DDBE40A3-F66D-4A70-A15C-660CE4052E69}" presName="vertTwo" presStyleCnt="0"/>
      <dgm:spPr/>
    </dgm:pt>
    <dgm:pt modelId="{A5F6C0AD-1468-44FF-A595-6CC61B0ED587}" type="pres">
      <dgm:prSet presAssocID="{DDBE40A3-F66D-4A70-A15C-660CE4052E69}" presName="txTwo" presStyleLbl="node2" presStyleIdx="2" presStyleCnt="4">
        <dgm:presLayoutVars>
          <dgm:chPref val="3"/>
        </dgm:presLayoutVars>
      </dgm:prSet>
      <dgm:spPr/>
    </dgm:pt>
    <dgm:pt modelId="{86A7DA71-657D-4320-9AFB-D9A71B02CD86}" type="pres">
      <dgm:prSet presAssocID="{DDBE40A3-F66D-4A70-A15C-660CE4052E69}" presName="horzTwo" presStyleCnt="0"/>
      <dgm:spPr/>
    </dgm:pt>
    <dgm:pt modelId="{8DC287AD-112D-432B-9100-AD1FDA917A95}" type="pres">
      <dgm:prSet presAssocID="{3EA4F586-4846-45CD-BA0B-4F9F3FDF2C1A}" presName="sibSpaceTwo" presStyleCnt="0"/>
      <dgm:spPr/>
    </dgm:pt>
    <dgm:pt modelId="{B016469C-B581-419F-BDD0-78A92C9BD519}" type="pres">
      <dgm:prSet presAssocID="{270EA47D-A0F9-4568-9AD3-9CB260B28CC5}" presName="vertTwo" presStyleCnt="0"/>
      <dgm:spPr/>
    </dgm:pt>
    <dgm:pt modelId="{B2DC9289-77A8-4560-AE6B-75E25B06D8EE}" type="pres">
      <dgm:prSet presAssocID="{270EA47D-A0F9-4568-9AD3-9CB260B28CC5}" presName="txTwo" presStyleLbl="node2" presStyleIdx="3" presStyleCnt="4">
        <dgm:presLayoutVars>
          <dgm:chPref val="3"/>
        </dgm:presLayoutVars>
      </dgm:prSet>
      <dgm:spPr/>
    </dgm:pt>
    <dgm:pt modelId="{66FA2B9D-BF7D-425C-8EEF-F794E18C09BC}" type="pres">
      <dgm:prSet presAssocID="{270EA47D-A0F9-4568-9AD3-9CB260B28CC5}" presName="horzTwo" presStyleCnt="0"/>
      <dgm:spPr/>
    </dgm:pt>
  </dgm:ptLst>
  <dgm:cxnLst>
    <dgm:cxn modelId="{CBE84BEB-E50A-4D30-A4D9-DB1580407013}" type="presOf" srcId="{1772719B-9723-4700-A1D2-993EA194D691}" destId="{B88CC4B2-A099-4AE5-B910-249919BE2BE8}" srcOrd="0" destOrd="0" presId="urn:microsoft.com/office/officeart/2005/8/layout/hierarchy4"/>
    <dgm:cxn modelId="{F3B8E542-F70C-40C8-A640-0D8FB6759172}" srcId="{1772719B-9723-4700-A1D2-993EA194D691}" destId="{D6AB6DF4-F925-4EDD-922B-E124AFF96143}" srcOrd="1" destOrd="0" parTransId="{FE649F4E-DEB0-4262-B014-8F6F42FDB94C}" sibTransId="{2524EFB2-9812-4997-A1FF-12D1EB9F8C6C}"/>
    <dgm:cxn modelId="{6A94B602-E459-4A6E-AA9A-3A96A6FB01A9}" srcId="{1772719B-9723-4700-A1D2-993EA194D691}" destId="{1810743E-5282-4BB8-A671-1B747018DD4C}" srcOrd="0" destOrd="0" parTransId="{A6D61F02-8801-43B4-A3F2-B30CE549DF38}" sibTransId="{918DB93B-95BD-44C0-B99B-84EC5BDC30A0}"/>
    <dgm:cxn modelId="{F039BB0D-A410-49E0-981E-E91B3C1C6FA1}" srcId="{1772719B-9723-4700-A1D2-993EA194D691}" destId="{DDBE40A3-F66D-4A70-A15C-660CE4052E69}" srcOrd="2" destOrd="0" parTransId="{D8EE4EBF-CCCB-45BE-B3AE-869AF854A113}" sibTransId="{3EA4F586-4846-45CD-BA0B-4F9F3FDF2C1A}"/>
    <dgm:cxn modelId="{51B1F452-F405-42DB-BBD5-2A7C40B59B7E}" type="presOf" srcId="{DDBE40A3-F66D-4A70-A15C-660CE4052E69}" destId="{A5F6C0AD-1468-44FF-A595-6CC61B0ED587}" srcOrd="0" destOrd="0" presId="urn:microsoft.com/office/officeart/2005/8/layout/hierarchy4"/>
    <dgm:cxn modelId="{D2E296A3-0C4D-49BE-A334-D974AA729126}" srcId="{3B19FAB8-4829-484E-B91E-B305DA202498}" destId="{1772719B-9723-4700-A1D2-993EA194D691}" srcOrd="0" destOrd="0" parTransId="{10B32E82-E51B-40A2-9E9B-C09806E463DB}" sibTransId="{E1E5AA41-E90F-4EE9-AC52-5A07D6218B6A}"/>
    <dgm:cxn modelId="{47054D87-60E2-48DB-A17E-2B72383C2906}" type="presOf" srcId="{1810743E-5282-4BB8-A671-1B747018DD4C}" destId="{3565DAC0-FF84-4672-8DAE-DF620B1BE2A6}" srcOrd="0" destOrd="0" presId="urn:microsoft.com/office/officeart/2005/8/layout/hierarchy4"/>
    <dgm:cxn modelId="{FBD942C9-8D84-4927-8893-91F0CAAF00A3}" type="presOf" srcId="{3B19FAB8-4829-484E-B91E-B305DA202498}" destId="{17A2C16D-FFB9-4BE2-86B1-0F52BAFA50B8}" srcOrd="0" destOrd="0" presId="urn:microsoft.com/office/officeart/2005/8/layout/hierarchy4"/>
    <dgm:cxn modelId="{C1E1A871-6EB8-46D2-882E-8511D228E68D}" type="presOf" srcId="{D6AB6DF4-F925-4EDD-922B-E124AFF96143}" destId="{789EF65C-2063-43D5-B619-DBA32A295B51}" srcOrd="0" destOrd="0" presId="urn:microsoft.com/office/officeart/2005/8/layout/hierarchy4"/>
    <dgm:cxn modelId="{68623028-EB95-4819-99CD-B03F26750FE7}" srcId="{1772719B-9723-4700-A1D2-993EA194D691}" destId="{270EA47D-A0F9-4568-9AD3-9CB260B28CC5}" srcOrd="3" destOrd="0" parTransId="{9DDA3362-898D-4ADA-8485-6BE019DA2BBC}" sibTransId="{25B3EAE6-9237-4159-B151-7EA56EC108D8}"/>
    <dgm:cxn modelId="{2D626860-DCFE-42ED-A015-CF1B4FF8E6E5}" type="presOf" srcId="{270EA47D-A0F9-4568-9AD3-9CB260B28CC5}" destId="{B2DC9289-77A8-4560-AE6B-75E25B06D8EE}" srcOrd="0" destOrd="0" presId="urn:microsoft.com/office/officeart/2005/8/layout/hierarchy4"/>
    <dgm:cxn modelId="{871E256B-CF1C-411C-BD98-37C11E445E2C}" type="presParOf" srcId="{17A2C16D-FFB9-4BE2-86B1-0F52BAFA50B8}" destId="{5ACDDBF1-3225-4FA1-93BB-3E1CA45D8011}" srcOrd="0" destOrd="0" presId="urn:microsoft.com/office/officeart/2005/8/layout/hierarchy4"/>
    <dgm:cxn modelId="{822252EC-AEE1-4BB0-9B94-3314D5C79F00}" type="presParOf" srcId="{5ACDDBF1-3225-4FA1-93BB-3E1CA45D8011}" destId="{B88CC4B2-A099-4AE5-B910-249919BE2BE8}" srcOrd="0" destOrd="0" presId="urn:microsoft.com/office/officeart/2005/8/layout/hierarchy4"/>
    <dgm:cxn modelId="{A9F00586-D850-45C8-A86E-C923BB5DFCB3}" type="presParOf" srcId="{5ACDDBF1-3225-4FA1-93BB-3E1CA45D8011}" destId="{66043D1C-F66F-4AE5-BB6E-34C4AA831590}" srcOrd="1" destOrd="0" presId="urn:microsoft.com/office/officeart/2005/8/layout/hierarchy4"/>
    <dgm:cxn modelId="{CEA31241-1A61-4B78-8E19-0905C03540E4}" type="presParOf" srcId="{5ACDDBF1-3225-4FA1-93BB-3E1CA45D8011}" destId="{5CDA46EA-48D7-4B76-8E5E-48E71BA8C021}" srcOrd="2" destOrd="0" presId="urn:microsoft.com/office/officeart/2005/8/layout/hierarchy4"/>
    <dgm:cxn modelId="{6C9759F8-1EBD-4906-8C5C-1B7DF941835C}" type="presParOf" srcId="{5CDA46EA-48D7-4B76-8E5E-48E71BA8C021}" destId="{642BD7A4-A88D-4250-903D-58B2C085307E}" srcOrd="0" destOrd="0" presId="urn:microsoft.com/office/officeart/2005/8/layout/hierarchy4"/>
    <dgm:cxn modelId="{743A1683-6C6E-4C1A-ACFF-7EC0E2ECB2B9}" type="presParOf" srcId="{642BD7A4-A88D-4250-903D-58B2C085307E}" destId="{3565DAC0-FF84-4672-8DAE-DF620B1BE2A6}" srcOrd="0" destOrd="0" presId="urn:microsoft.com/office/officeart/2005/8/layout/hierarchy4"/>
    <dgm:cxn modelId="{A7EB8944-D448-4D17-9A96-32A5DE50574B}" type="presParOf" srcId="{642BD7A4-A88D-4250-903D-58B2C085307E}" destId="{BA217BB7-4421-472D-8BA7-9A0D5166FE62}" srcOrd="1" destOrd="0" presId="urn:microsoft.com/office/officeart/2005/8/layout/hierarchy4"/>
    <dgm:cxn modelId="{D2E95C54-550A-441D-B20A-C0DD420A71CE}" type="presParOf" srcId="{5CDA46EA-48D7-4B76-8E5E-48E71BA8C021}" destId="{22D4217E-A0DC-43C9-B966-44B22DBC6FE8}" srcOrd="1" destOrd="0" presId="urn:microsoft.com/office/officeart/2005/8/layout/hierarchy4"/>
    <dgm:cxn modelId="{28DF2751-6888-4B99-B8C9-52C29515D8FE}" type="presParOf" srcId="{5CDA46EA-48D7-4B76-8E5E-48E71BA8C021}" destId="{E7B9232F-F014-45E3-9782-CC8B875EA42D}" srcOrd="2" destOrd="0" presId="urn:microsoft.com/office/officeart/2005/8/layout/hierarchy4"/>
    <dgm:cxn modelId="{B3B96233-3C8F-4AE5-8AF3-FCD2CAB889BC}" type="presParOf" srcId="{E7B9232F-F014-45E3-9782-CC8B875EA42D}" destId="{789EF65C-2063-43D5-B619-DBA32A295B51}" srcOrd="0" destOrd="0" presId="urn:microsoft.com/office/officeart/2005/8/layout/hierarchy4"/>
    <dgm:cxn modelId="{6ADDBEEC-F1D9-49A3-8C57-FC627204D087}" type="presParOf" srcId="{E7B9232F-F014-45E3-9782-CC8B875EA42D}" destId="{B10A0CBF-4EDB-44FF-B8F8-43D7B075C756}" srcOrd="1" destOrd="0" presId="urn:microsoft.com/office/officeart/2005/8/layout/hierarchy4"/>
    <dgm:cxn modelId="{74A5486C-59BA-4EE0-A002-7400D49FA681}" type="presParOf" srcId="{5CDA46EA-48D7-4B76-8E5E-48E71BA8C021}" destId="{CE030341-9116-46A2-B361-D48A9090F847}" srcOrd="3" destOrd="0" presId="urn:microsoft.com/office/officeart/2005/8/layout/hierarchy4"/>
    <dgm:cxn modelId="{4B896BD9-04BB-4B98-BF12-9263A534BBF5}" type="presParOf" srcId="{5CDA46EA-48D7-4B76-8E5E-48E71BA8C021}" destId="{4B00C68F-D2D2-4030-B9F4-96A2FA88F200}" srcOrd="4" destOrd="0" presId="urn:microsoft.com/office/officeart/2005/8/layout/hierarchy4"/>
    <dgm:cxn modelId="{9ABFB35F-98CC-462D-A2D3-30918D629293}" type="presParOf" srcId="{4B00C68F-D2D2-4030-B9F4-96A2FA88F200}" destId="{A5F6C0AD-1468-44FF-A595-6CC61B0ED587}" srcOrd="0" destOrd="0" presId="urn:microsoft.com/office/officeart/2005/8/layout/hierarchy4"/>
    <dgm:cxn modelId="{D7D8C8F6-BCA1-44B7-A56A-D1C42B916914}" type="presParOf" srcId="{4B00C68F-D2D2-4030-B9F4-96A2FA88F200}" destId="{86A7DA71-657D-4320-9AFB-D9A71B02CD86}" srcOrd="1" destOrd="0" presId="urn:microsoft.com/office/officeart/2005/8/layout/hierarchy4"/>
    <dgm:cxn modelId="{2E16BCCB-AD2D-48A3-8DB9-A46D01491141}" type="presParOf" srcId="{5CDA46EA-48D7-4B76-8E5E-48E71BA8C021}" destId="{8DC287AD-112D-432B-9100-AD1FDA917A95}" srcOrd="5" destOrd="0" presId="urn:microsoft.com/office/officeart/2005/8/layout/hierarchy4"/>
    <dgm:cxn modelId="{3E67872E-7920-4FD0-A2E3-51E38C26D1A3}" type="presParOf" srcId="{5CDA46EA-48D7-4B76-8E5E-48E71BA8C021}" destId="{B016469C-B581-419F-BDD0-78A92C9BD519}" srcOrd="6" destOrd="0" presId="urn:microsoft.com/office/officeart/2005/8/layout/hierarchy4"/>
    <dgm:cxn modelId="{9239A212-22D2-47EB-BF1F-541B51AB72C3}" type="presParOf" srcId="{B016469C-B581-419F-BDD0-78A92C9BD519}" destId="{B2DC9289-77A8-4560-AE6B-75E25B06D8EE}" srcOrd="0" destOrd="0" presId="urn:microsoft.com/office/officeart/2005/8/layout/hierarchy4"/>
    <dgm:cxn modelId="{780BA468-1021-4DE0-98C8-3415C82CA93A}" type="presParOf" srcId="{B016469C-B581-419F-BDD0-78A92C9BD519}" destId="{66FA2B9D-BF7D-425C-8EEF-F794E18C09B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7C0D4-F7BC-4A7E-AAF2-A133C10A67C2}">
      <dsp:nvSpPr>
        <dsp:cNvPr id="0" name=""/>
        <dsp:cNvSpPr/>
      </dsp:nvSpPr>
      <dsp:spPr>
        <a:xfrm>
          <a:off x="0" y="1719466"/>
          <a:ext cx="15136226" cy="229262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A819F-2DEC-41CC-8D36-775096B2B72E}">
      <dsp:nvSpPr>
        <dsp:cNvPr id="0" name=""/>
        <dsp:cNvSpPr/>
      </dsp:nvSpPr>
      <dsp:spPr>
        <a:xfrm>
          <a:off x="166" y="0"/>
          <a:ext cx="6645010" cy="229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s-ES" sz="2000" kern="1200" smtClean="0"/>
            <a:t>Gestionar la inclusión de las acciones diferenciales dirigidos a personas en vulnerabilidad, a través de la elaboración de lineamientos, con el fin de incidir en la promoción social de su salud.</a:t>
          </a:r>
          <a:endParaRPr lang="es-ES" sz="2000" kern="1200"/>
        </a:p>
      </dsp:txBody>
      <dsp:txXfrm>
        <a:off x="166" y="0"/>
        <a:ext cx="6645010" cy="2292621"/>
      </dsp:txXfrm>
    </dsp:sp>
    <dsp:sp modelId="{2D3C5756-77ED-4050-9EBF-F88BC7BF3BFB}">
      <dsp:nvSpPr>
        <dsp:cNvPr id="0" name=""/>
        <dsp:cNvSpPr/>
      </dsp:nvSpPr>
      <dsp:spPr>
        <a:xfrm>
          <a:off x="3036093" y="2579199"/>
          <a:ext cx="573155" cy="573155"/>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4F421D-A91F-4EFB-A28A-1DF95169AEF9}">
      <dsp:nvSpPr>
        <dsp:cNvPr id="0" name=""/>
        <dsp:cNvSpPr/>
      </dsp:nvSpPr>
      <dsp:spPr>
        <a:xfrm>
          <a:off x="6977426" y="3438932"/>
          <a:ext cx="6645010" cy="229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s-ES" sz="2000" kern="1200" smtClean="0"/>
            <a:t>El principio de enfoque diferencial reconoce que hay poblaciones con características particulares en razón de su edad, género, raza, etnia, condición de discapacidad y víctimas de la violencia, para las cuales el Sistema General de Seguridad Social en Salud ofrecerá especiales garantías y esfuerzos encaminados a la eliminación de las situaciones de discriminación y marginación. (Artículo 3, Ley 1438 de 2011).</a:t>
          </a:r>
          <a:endParaRPr lang="es-ES" sz="2000" kern="1200"/>
        </a:p>
      </dsp:txBody>
      <dsp:txXfrm>
        <a:off x="6977426" y="3438932"/>
        <a:ext cx="6645010" cy="2292621"/>
      </dsp:txXfrm>
    </dsp:sp>
    <dsp:sp modelId="{CE07608F-F196-47A4-861C-6624D7808015}">
      <dsp:nvSpPr>
        <dsp:cNvPr id="0" name=""/>
        <dsp:cNvSpPr/>
      </dsp:nvSpPr>
      <dsp:spPr>
        <a:xfrm>
          <a:off x="10013354" y="2579199"/>
          <a:ext cx="573155" cy="573155"/>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6D98-FFCC-42CB-9906-6B6ABE4E888B}">
      <dsp:nvSpPr>
        <dsp:cNvPr id="0" name=""/>
        <dsp:cNvSpPr/>
      </dsp:nvSpPr>
      <dsp:spPr>
        <a:xfrm>
          <a:off x="7433" y="553958"/>
          <a:ext cx="3250294" cy="613108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Enfoque diferencial: Grado en el que todas las personas pueden utilizar un objeto, visitar un lugar o acceder a un servicio, independientemente de sus capacidades técnicas, cognitivas o físicas. Es indispensable e imprescindible, ya que se trata de una condición necesaria para la participación de todas las personas independientemente de las posibles limitaciones funcionales que puedan tener.</a:t>
          </a:r>
          <a:endParaRPr lang="es-ES" sz="1800" kern="1200"/>
        </a:p>
      </dsp:txBody>
      <dsp:txXfrm>
        <a:off x="102631" y="649156"/>
        <a:ext cx="3059898" cy="5940686"/>
      </dsp:txXfrm>
    </dsp:sp>
    <dsp:sp modelId="{CDDC8C0A-6B4C-4A3F-BA31-70A262EF99B9}">
      <dsp:nvSpPr>
        <dsp:cNvPr id="0" name=""/>
        <dsp:cNvSpPr/>
      </dsp:nvSpPr>
      <dsp:spPr>
        <a:xfrm>
          <a:off x="3582758" y="3216463"/>
          <a:ext cx="689062" cy="806073"/>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S" sz="3400" kern="1200"/>
        </a:p>
      </dsp:txBody>
      <dsp:txXfrm>
        <a:off x="3582758" y="3377678"/>
        <a:ext cx="482343" cy="483643"/>
      </dsp:txXfrm>
    </dsp:sp>
    <dsp:sp modelId="{2BCB7E65-21AE-4479-BD59-976A18347BB4}">
      <dsp:nvSpPr>
        <dsp:cNvPr id="0" name=""/>
        <dsp:cNvSpPr/>
      </dsp:nvSpPr>
      <dsp:spPr>
        <a:xfrm>
          <a:off x="4557846" y="553958"/>
          <a:ext cx="3250294" cy="613108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Vulnerabilidad: Es la condición de riesgo por la cual existe mayor probabilidad de que una persona sea excluida, discriminada o marginada por la sociedad, dadas sus características de etnia, género, edad, discapacidad, estatus social, afiliación política o religiosa. Y en ese sentido, cuenta con menor capacidad de enfrentarlo. Esta puede ser estructural, permanente o transitoria.</a:t>
          </a:r>
          <a:endParaRPr lang="es-ES" sz="1800" kern="1200"/>
        </a:p>
      </dsp:txBody>
      <dsp:txXfrm>
        <a:off x="4653044" y="649156"/>
        <a:ext cx="3059898" cy="5940686"/>
      </dsp:txXfrm>
    </dsp:sp>
    <dsp:sp modelId="{23B3031D-4131-4AA2-A777-169E5CDBE657}">
      <dsp:nvSpPr>
        <dsp:cNvPr id="0" name=""/>
        <dsp:cNvSpPr/>
      </dsp:nvSpPr>
      <dsp:spPr>
        <a:xfrm>
          <a:off x="8133170" y="3216463"/>
          <a:ext cx="689062" cy="806073"/>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S" sz="3400" kern="1200"/>
        </a:p>
      </dsp:txBody>
      <dsp:txXfrm>
        <a:off x="8133170" y="3377678"/>
        <a:ext cx="482343" cy="483643"/>
      </dsp:txXfrm>
    </dsp:sp>
    <dsp:sp modelId="{2E8D9794-4096-46CC-8B74-CABCBDD08A48}">
      <dsp:nvSpPr>
        <dsp:cNvPr id="0" name=""/>
        <dsp:cNvSpPr/>
      </dsp:nvSpPr>
      <dsp:spPr>
        <a:xfrm>
          <a:off x="9108258" y="553958"/>
          <a:ext cx="3250294" cy="613108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Acciones diferenciales: Son aquellas que dan respuesta a las características sociodemográficas, culturales, económicas y políticas, así como a las condiciones y situaciones de vulnerabilidad particulares de las personas, familias, comunidades y colectivos, con el fin de garantizar la superación de barreras de acceso a los servicios de salud y el ejercicio de sus derechos. Estas acciones pueden incluir medidas afirmativas, reconocimiento de las diferencias en los roles entre hombres y mujeres, curso de vida, acción sin daño, ajustes razonables y adecuaciones socio culturales, y medidas de reparación, entre otras.</a:t>
          </a:r>
          <a:endParaRPr lang="es-ES" sz="1800" kern="1200"/>
        </a:p>
      </dsp:txBody>
      <dsp:txXfrm>
        <a:off x="9203456" y="649156"/>
        <a:ext cx="3059898" cy="5940686"/>
      </dsp:txXfrm>
    </dsp:sp>
    <dsp:sp modelId="{BDDEB783-6A8A-4C61-BA29-459DEA14F453}">
      <dsp:nvSpPr>
        <dsp:cNvPr id="0" name=""/>
        <dsp:cNvSpPr/>
      </dsp:nvSpPr>
      <dsp:spPr>
        <a:xfrm>
          <a:off x="12683583" y="3216463"/>
          <a:ext cx="689062" cy="806073"/>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s-ES" sz="3400" kern="1200"/>
        </a:p>
      </dsp:txBody>
      <dsp:txXfrm>
        <a:off x="12683583" y="3377678"/>
        <a:ext cx="482343" cy="483643"/>
      </dsp:txXfrm>
    </dsp:sp>
    <dsp:sp modelId="{7EAC6F9B-38CF-43D8-9EFC-7AA840E0A4CE}">
      <dsp:nvSpPr>
        <dsp:cNvPr id="0" name=""/>
        <dsp:cNvSpPr/>
      </dsp:nvSpPr>
      <dsp:spPr>
        <a:xfrm>
          <a:off x="13658671" y="553958"/>
          <a:ext cx="3250294" cy="613108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Aprendizaje: Es el proceso a través del cual se adquieren o modifican habilidades, destrezas, conocimientos, conductas o valores como resultado del estudio, la experiencia, la instrucción, el razonamiento y la observación. Este proceso puede ser analizado desde distintas perspectivas, por lo que existen distintas teorías del aprendizaje. </a:t>
          </a:r>
          <a:endParaRPr lang="es-ES" sz="1800" kern="1200"/>
        </a:p>
      </dsp:txBody>
      <dsp:txXfrm>
        <a:off x="13753869" y="649156"/>
        <a:ext cx="3059898" cy="594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F0551-55B9-43BF-8749-FACBF9238AC9}">
      <dsp:nvSpPr>
        <dsp:cNvPr id="0" name=""/>
        <dsp:cNvSpPr/>
      </dsp:nvSpPr>
      <dsp:spPr>
        <a:xfrm>
          <a:off x="2417550" y="2652"/>
          <a:ext cx="5681610" cy="34089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t>Aprendizaje basado en problemas (ABP): Estrategia que favorece el pensamiento crítico y las habilidades de solución de problemas, junto con el aprendizaje de contenidos, a través del uso de situaciones o problemas del mundo real. </a:t>
          </a:r>
          <a:endParaRPr lang="es-ES" sz="2100" kern="1200"/>
        </a:p>
      </dsp:txBody>
      <dsp:txXfrm>
        <a:off x="2417550" y="2652"/>
        <a:ext cx="5681610" cy="3408966"/>
      </dsp:txXfrm>
    </dsp:sp>
    <dsp:sp modelId="{45F817CD-D2FF-4A59-AC4F-4657564383C8}">
      <dsp:nvSpPr>
        <dsp:cNvPr id="0" name=""/>
        <dsp:cNvSpPr/>
      </dsp:nvSpPr>
      <dsp:spPr>
        <a:xfrm>
          <a:off x="8667322" y="2652"/>
          <a:ext cx="5681610" cy="34089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t>Aprendizaje significativo: Es el aprendizaje que parte de las ideas y pre-saberes de las personas de lo que ya saben. Se caracteriza por favorecer la construcción activa, al partir de las estructuras mentales de éstos. Es un aprendizaje que perdura en el tiempo. Es el proceso por el cual un individuo elabora e interioriza conocimientos (haciendo referencia no solo a conocimientos, sino también a habilidades, destrezas, etc.) con base en experiencias anteriores, relacionadas con sus propios intereses y necesidades. </a:t>
          </a:r>
          <a:endParaRPr lang="es-ES" sz="2100" kern="1200"/>
        </a:p>
      </dsp:txBody>
      <dsp:txXfrm>
        <a:off x="8667322" y="2652"/>
        <a:ext cx="5681610" cy="3408966"/>
      </dsp:txXfrm>
    </dsp:sp>
    <dsp:sp modelId="{4C191998-5820-46E6-A8F0-5649D562D370}">
      <dsp:nvSpPr>
        <dsp:cNvPr id="0" name=""/>
        <dsp:cNvSpPr/>
      </dsp:nvSpPr>
      <dsp:spPr>
        <a:xfrm>
          <a:off x="2417550" y="3979780"/>
          <a:ext cx="5681610" cy="34089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t>Educabilidad: Es la capacidad de cada persona de ir adquiriendo nuevos conocimientos integradores en el orden social, lo que le permitirá un óptimo desenvolvimiento y mejora tanto en ámbitos individuales como colectivos. </a:t>
          </a:r>
          <a:endParaRPr lang="es-ES" sz="2100" kern="1200"/>
        </a:p>
      </dsp:txBody>
      <dsp:txXfrm>
        <a:off x="2417550" y="3979780"/>
        <a:ext cx="5681610" cy="3408966"/>
      </dsp:txXfrm>
    </dsp:sp>
    <dsp:sp modelId="{201FACCE-7024-4A20-B2E6-660DACC654C6}">
      <dsp:nvSpPr>
        <dsp:cNvPr id="0" name=""/>
        <dsp:cNvSpPr/>
      </dsp:nvSpPr>
      <dsp:spPr>
        <a:xfrm>
          <a:off x="8667322" y="3979780"/>
          <a:ext cx="5681610" cy="34089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smtClean="0"/>
            <a:t>Modelo educativo: Un modelo educativo es un patrón conceptual a través del cual se esquematizan las partes y los elementos de un programa de estudios. Estos modelos varían de acuerdo al periodo histórico, ya que su vigencia y utilidad depende del contexto social. Al conocer un modelo educativo, el docente puede aprender cómo elaborar y operar un plan de estudios, teniendo en cuenta los elementos que serán determinantes en la planeación didáctica</a:t>
          </a:r>
          <a:endParaRPr lang="es-ES" sz="2100" kern="1200"/>
        </a:p>
      </dsp:txBody>
      <dsp:txXfrm>
        <a:off x="8667322" y="3979780"/>
        <a:ext cx="5681610" cy="3408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CC4B2-A099-4AE5-B910-249919BE2BE8}">
      <dsp:nvSpPr>
        <dsp:cNvPr id="0" name=""/>
        <dsp:cNvSpPr/>
      </dsp:nvSpPr>
      <dsp:spPr>
        <a:xfrm>
          <a:off x="2426" y="654"/>
          <a:ext cx="15006547" cy="2053352"/>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s-ES" sz="6500" b="1" kern="1200" dirty="0" smtClean="0"/>
            <a:t>Personas con discapacidad</a:t>
          </a:r>
          <a:endParaRPr lang="es-ES" sz="6500" kern="1200" dirty="0"/>
        </a:p>
      </dsp:txBody>
      <dsp:txXfrm>
        <a:off x="62567" y="60795"/>
        <a:ext cx="14886265" cy="1933070"/>
      </dsp:txXfrm>
    </dsp:sp>
    <dsp:sp modelId="{3565DAC0-FF84-4672-8DAE-DF620B1BE2A6}">
      <dsp:nvSpPr>
        <dsp:cNvPr id="0" name=""/>
        <dsp:cNvSpPr/>
      </dsp:nvSpPr>
      <dsp:spPr>
        <a:xfrm>
          <a:off x="2426" y="2587615"/>
          <a:ext cx="3529291" cy="449833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 Movilidad/física: </a:t>
          </a:r>
        </a:p>
        <a:p>
          <a:pPr lvl="0" algn="ctr" defTabSz="889000" rtl="0">
            <a:lnSpc>
              <a:spcPct val="90000"/>
            </a:lnSpc>
            <a:spcBef>
              <a:spcPct val="0"/>
            </a:spcBef>
            <a:spcAft>
              <a:spcPct val="35000"/>
            </a:spcAft>
          </a:pPr>
          <a:r>
            <a:rPr lang="es-ES" sz="2000" kern="1200" dirty="0" smtClean="0"/>
            <a:t>Es la dificultad que pueda presentar una persona para caminar, mantener posiciones del cuerpo o manipular objetos, debido a deficiencias físicas permanentes como debilidad muscular, pérdida o ausencia de alguna parte del cuerpo, alteraciones en las articulaciones o la realización de movimientos  involuntarios. </a:t>
          </a:r>
          <a:endParaRPr lang="es-ES" sz="2000" kern="1200" dirty="0"/>
        </a:p>
      </dsp:txBody>
      <dsp:txXfrm>
        <a:off x="105795" y="2690984"/>
        <a:ext cx="3322553" cy="4291592"/>
      </dsp:txXfrm>
    </dsp:sp>
    <dsp:sp modelId="{789EF65C-2063-43D5-B619-DBA32A295B51}">
      <dsp:nvSpPr>
        <dsp:cNvPr id="0" name=""/>
        <dsp:cNvSpPr/>
      </dsp:nvSpPr>
      <dsp:spPr>
        <a:xfrm>
          <a:off x="3828178" y="2587615"/>
          <a:ext cx="3529291" cy="449833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 Sensorial: </a:t>
          </a:r>
        </a:p>
        <a:p>
          <a:pPr lvl="0" algn="ctr" defTabSz="889000" rtl="0">
            <a:lnSpc>
              <a:spcPct val="90000"/>
            </a:lnSpc>
            <a:spcBef>
              <a:spcPct val="0"/>
            </a:spcBef>
            <a:spcAft>
              <a:spcPct val="35000"/>
            </a:spcAft>
          </a:pPr>
          <a:r>
            <a:rPr lang="es-ES" sz="2000" kern="1200" dirty="0" smtClean="0"/>
            <a:t>Hace referencia a las dificultades que pueda presentar una persona en los sentidos; se define de acuerdo con las deficiencias en cada uno de ellos. Así, la discapacidad auditiva se refiere a la </a:t>
          </a:r>
          <a:r>
            <a:rPr lang="es-ES" sz="2000" kern="1200" dirty="0" err="1" smtClean="0"/>
            <a:t>dif</a:t>
          </a:r>
          <a:r>
            <a:rPr lang="es-ES" sz="2000" kern="1200" dirty="0" smtClean="0"/>
            <a:t> </a:t>
          </a:r>
          <a:r>
            <a:rPr lang="es-ES" sz="2000" kern="1200" dirty="0" err="1" smtClean="0"/>
            <a:t>icultad</a:t>
          </a:r>
          <a:r>
            <a:rPr lang="es-ES" sz="2000" kern="1200" dirty="0" smtClean="0"/>
            <a:t> para escuchar y hablar, mientras que la visual es la dificultad para percibir la luz, forma, tamaño o color de los objetos y personas. </a:t>
          </a:r>
          <a:endParaRPr lang="es-ES" sz="2000" kern="1200" dirty="0"/>
        </a:p>
      </dsp:txBody>
      <dsp:txXfrm>
        <a:off x="3931547" y="2690984"/>
        <a:ext cx="3322553" cy="4291592"/>
      </dsp:txXfrm>
    </dsp:sp>
    <dsp:sp modelId="{A5F6C0AD-1468-44FF-A595-6CC61B0ED587}">
      <dsp:nvSpPr>
        <dsp:cNvPr id="0" name=""/>
        <dsp:cNvSpPr/>
      </dsp:nvSpPr>
      <dsp:spPr>
        <a:xfrm>
          <a:off x="7653930" y="2587615"/>
          <a:ext cx="3529291" cy="449833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 Mental: </a:t>
          </a:r>
        </a:p>
        <a:p>
          <a:pPr lvl="0" algn="ctr" defTabSz="889000" rtl="0">
            <a:lnSpc>
              <a:spcPct val="90000"/>
            </a:lnSpc>
            <a:spcBef>
              <a:spcPct val="0"/>
            </a:spcBef>
            <a:spcAft>
              <a:spcPct val="35000"/>
            </a:spcAft>
          </a:pPr>
          <a:r>
            <a:rPr lang="es-ES" sz="2000" kern="1200" dirty="0" smtClean="0"/>
            <a:t>Es la deficiencia que pueda presentar una persona para realizar actividades intelectuales que impliquen aprender, pensar y memorizar (mental cognitiva) o para relacionarse con las demás personas y el entorno (mental psicosocial).</a:t>
          </a:r>
          <a:endParaRPr lang="es-ES" sz="2000" kern="1200" dirty="0"/>
        </a:p>
      </dsp:txBody>
      <dsp:txXfrm>
        <a:off x="7757299" y="2690984"/>
        <a:ext cx="3322553" cy="4291592"/>
      </dsp:txXfrm>
    </dsp:sp>
    <dsp:sp modelId="{B2DC9289-77A8-4560-AE6B-75E25B06D8EE}">
      <dsp:nvSpPr>
        <dsp:cNvPr id="0" name=""/>
        <dsp:cNvSpPr/>
      </dsp:nvSpPr>
      <dsp:spPr>
        <a:xfrm>
          <a:off x="11479682" y="2587615"/>
          <a:ext cx="3529291" cy="449833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  Múltiple: </a:t>
          </a:r>
        </a:p>
        <a:p>
          <a:pPr lvl="0" algn="ctr" defTabSz="889000" rtl="0">
            <a:lnSpc>
              <a:spcPct val="90000"/>
            </a:lnSpc>
            <a:spcBef>
              <a:spcPct val="0"/>
            </a:spcBef>
            <a:spcAft>
              <a:spcPct val="35000"/>
            </a:spcAft>
          </a:pPr>
          <a:r>
            <a:rPr lang="es-ES" sz="2000" kern="1200" dirty="0" smtClean="0"/>
            <a:t>Es cuando se presentan dos o más deficiencias de orden físico, sensorial, mental, emocional o de comportamiento, que afectan significativamente la comunicación, la interacción social y el aprendizaje</a:t>
          </a:r>
          <a:endParaRPr lang="es-ES" sz="2000" kern="1200" dirty="0"/>
        </a:p>
      </dsp:txBody>
      <dsp:txXfrm>
        <a:off x="11583051" y="2690984"/>
        <a:ext cx="3322553" cy="42915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47323-AA33-4A0F-86A2-49186F52285D}" type="datetimeFigureOut">
              <a:rPr lang="es-CO" smtClean="0"/>
              <a:t>16/07/2024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9D593-3027-4AE2-BEE3-3840E1DEBFB5}" type="slidenum">
              <a:rPr lang="es-CO" smtClean="0"/>
              <a:t>‹Nº›</a:t>
            </a:fld>
            <a:endParaRPr lang="es-CO"/>
          </a:p>
        </p:txBody>
      </p:sp>
    </p:spTree>
    <p:extLst>
      <p:ext uri="{BB962C8B-B14F-4D97-AF65-F5344CB8AC3E}">
        <p14:creationId xmlns:p14="http://schemas.microsoft.com/office/powerpoint/2010/main" val="38169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A9D593-3027-4AE2-BEE3-3840E1DEBFB5}" type="slidenum">
              <a:rPr lang="es-CO" smtClean="0"/>
              <a:t>3</a:t>
            </a:fld>
            <a:endParaRPr lang="es-CO"/>
          </a:p>
        </p:txBody>
      </p:sp>
    </p:spTree>
    <p:extLst>
      <p:ext uri="{BB962C8B-B14F-4D97-AF65-F5344CB8AC3E}">
        <p14:creationId xmlns:p14="http://schemas.microsoft.com/office/powerpoint/2010/main" val="45732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A9D593-3027-4AE2-BEE3-3840E1DEBFB5}" type="slidenum">
              <a:rPr lang="es-CO" smtClean="0"/>
              <a:t>4</a:t>
            </a:fld>
            <a:endParaRPr lang="es-CO"/>
          </a:p>
        </p:txBody>
      </p:sp>
    </p:spTree>
    <p:extLst>
      <p:ext uri="{BB962C8B-B14F-4D97-AF65-F5344CB8AC3E}">
        <p14:creationId xmlns:p14="http://schemas.microsoft.com/office/powerpoint/2010/main" val="111038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p:spPr>
        <p:txBody>
          <a:bodyPr/>
          <a:lstStyle/>
          <a:p>
            <a:r>
              <a:rPr lang="en-US"/>
              <a:t>Clic para editar título</a:t>
            </a:r>
            <a:endParaRPr lang="es-ES"/>
          </a:p>
        </p:txBody>
      </p:sp>
      <p:sp>
        <p:nvSpPr>
          <p:cNvPr id="3" name="Subtítulo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338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694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258800" y="411958"/>
            <a:ext cx="4114800" cy="8777288"/>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914400" y="411958"/>
            <a:ext cx="12039600" cy="877728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603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355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44626" y="6610351"/>
            <a:ext cx="15544800" cy="2043113"/>
          </a:xfrm>
        </p:spPr>
        <p:txBody>
          <a:bodyPr anchor="t"/>
          <a:lstStyle>
            <a:lvl1pPr algn="l">
              <a:defRPr sz="7100" b="1" cap="all"/>
            </a:lvl1pPr>
          </a:lstStyle>
          <a:p>
            <a:r>
              <a:rPr lang="en-US"/>
              <a:t>Clic para editar título</a:t>
            </a:r>
            <a:endParaRPr lang="es-ES"/>
          </a:p>
        </p:txBody>
      </p:sp>
      <p:sp>
        <p:nvSpPr>
          <p:cNvPr id="3" name="Marcador de texto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pPr/>
              <a:t>7/16/2024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4978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7769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4" name="Marcador de contenido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6" name="Marcador de contenido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pPr/>
              <a:t>7/16/2024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675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pPr/>
              <a:t>7/16/2024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2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pPr/>
              <a:t>7/16/2024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62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1" y="409575"/>
            <a:ext cx="6016626" cy="1743075"/>
          </a:xfrm>
        </p:spPr>
        <p:txBody>
          <a:bodyPr anchor="b"/>
          <a:lstStyle>
            <a:lvl1pPr algn="l">
              <a:defRPr sz="3600" b="1"/>
            </a:lvl1pPr>
          </a:lstStyle>
          <a:p>
            <a:r>
              <a:rPr lang="en-US"/>
              <a:t>Clic para editar título</a:t>
            </a:r>
            <a:endParaRPr lang="es-ES"/>
          </a:p>
        </p:txBody>
      </p:sp>
      <p:sp>
        <p:nvSpPr>
          <p:cNvPr id="3" name="Marcador de contenido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2529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84576" y="7200900"/>
            <a:ext cx="10972800" cy="850107"/>
          </a:xfrm>
        </p:spPr>
        <p:txBody>
          <a:bodyPr anchor="b"/>
          <a:lstStyle>
            <a:lvl1pPr algn="l">
              <a:defRPr sz="3600" b="1"/>
            </a:lvl1pPr>
          </a:lstStyle>
          <a:p>
            <a:r>
              <a:rPr lang="en-US"/>
              <a:t>Clic para editar título</a:t>
            </a:r>
            <a:endParaRPr lang="es-ES"/>
          </a:p>
        </p:txBody>
      </p:sp>
      <p:sp>
        <p:nvSpPr>
          <p:cNvPr id="3" name="Marcador de posición de imagen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es-ES"/>
          </a:p>
        </p:txBody>
      </p:sp>
      <p:sp>
        <p:nvSpPr>
          <p:cNvPr id="4" name="Marcador de texto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7/16/2024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2598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 para editar título</a:t>
            </a:r>
            <a:endParaRPr lang="es-ES"/>
          </a:p>
        </p:txBody>
      </p:sp>
      <p:sp>
        <p:nvSpPr>
          <p:cNvPr id="3" name="Marcador de texto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pPr/>
              <a:t>7/16/2024</a:t>
            </a:fld>
            <a:endParaRPr lang="en-US"/>
          </a:p>
        </p:txBody>
      </p:sp>
      <p:sp>
        <p:nvSpPr>
          <p:cNvPr id="5" name="Marcador de pie de página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620609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s-E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71600" y="1104900"/>
            <a:ext cx="8967313" cy="7309693"/>
          </a:xfrm>
          <a:prstGeom prst="rect">
            <a:avLst/>
          </a:prstGeom>
        </p:spPr>
        <p:txBody>
          <a:bodyPr lIns="0" tIns="0" rIns="0" bIns="0" rtlCol="0" anchor="t">
            <a:spAutoFit/>
          </a:bodyPr>
          <a:lstStyle/>
          <a:p>
            <a:pPr algn="ctr">
              <a:lnSpc>
                <a:spcPts val="11440"/>
              </a:lnSpc>
            </a:pPr>
            <a:r>
              <a:rPr lang="es-E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PROTOCOLOS DE ATENCIÓN A LA CIUDADANÍA CON ENFOQUE DIFERENCIAL</a:t>
            </a:r>
          </a:p>
          <a:p>
            <a:pPr algn="ctr">
              <a:lnSpc>
                <a:spcPts val="11440"/>
              </a:lnSpc>
            </a:pPr>
            <a:r>
              <a:rPr lang="es-ES" sz="125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 </a:t>
            </a:r>
            <a:endParaRPr lang="es-ES" sz="125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endParaRPr>
          </a:p>
        </p:txBody>
      </p:sp>
      <p:pic>
        <p:nvPicPr>
          <p:cNvPr id="11" name="Imagen 10"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0" y="468086"/>
            <a:ext cx="5838483" cy="7078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4"/>
          <p:cNvSpPr txBox="1"/>
          <p:nvPr/>
        </p:nvSpPr>
        <p:spPr>
          <a:xfrm>
            <a:off x="4260613" y="411981"/>
            <a:ext cx="9436963" cy="1461939"/>
          </a:xfrm>
          <a:prstGeom prst="rect">
            <a:avLst/>
          </a:prstGeom>
        </p:spPr>
        <p:txBody>
          <a:bodyPr lIns="0" tIns="0" rIns="0" bIns="0" rtlCol="0" anchor="t">
            <a:spAutoFit/>
          </a:bodyPr>
          <a:lstStyle/>
          <a:p>
            <a:pPr algn="ctr">
              <a:lnSpc>
                <a:spcPts val="5749"/>
              </a:lnSpc>
            </a:pPr>
            <a:r>
              <a:rPr lang="en-US"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PERSONAS CON DISCAPACIDAD </a:t>
            </a:r>
          </a:p>
        </p:txBody>
      </p:sp>
      <p:pic>
        <p:nvPicPr>
          <p:cNvPr id="19" name="Imagen 18"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7499"/>
            <a:ext cx="3288711" cy="5067300"/>
          </a:xfrm>
          <a:prstGeom prst="rect">
            <a:avLst/>
          </a:prstGeom>
        </p:spPr>
      </p:pic>
      <p:pic>
        <p:nvPicPr>
          <p:cNvPr id="20" name="Imagen 19"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6549" y="4031149"/>
            <a:ext cx="3463222" cy="4381500"/>
          </a:xfrm>
          <a:prstGeom prst="rect">
            <a:avLst/>
          </a:prstGeom>
        </p:spPr>
      </p:pic>
      <p:pic>
        <p:nvPicPr>
          <p:cNvPr id="5" name="Imagen 4">
            <a:extLst>
              <a:ext uri="{FF2B5EF4-FFF2-40B4-BE49-F238E27FC236}">
                <a16:creationId xmlns:a16="http://schemas.microsoft.com/office/drawing/2014/main" id="{85A8794C-020F-E64E-5D56-9B191A43F417}"/>
              </a:ext>
            </a:extLst>
          </p:cNvPr>
          <p:cNvPicPr>
            <a:picLocks noChangeAspect="1"/>
          </p:cNvPicPr>
          <p:nvPr/>
        </p:nvPicPr>
        <p:blipFill rotWithShape="1">
          <a:blip r:embed="rId4"/>
          <a:srcRect l="47658" t="17707" r="7758" b="10418"/>
          <a:stretch/>
        </p:blipFill>
        <p:spPr>
          <a:xfrm>
            <a:off x="3244556" y="2171700"/>
            <a:ext cx="11469078" cy="7448550"/>
          </a:xfrm>
          <a:prstGeom prst="rect">
            <a:avLst/>
          </a:prstGeom>
        </p:spPr>
      </p:pic>
    </p:spTree>
    <p:extLst>
      <p:ext uri="{BB962C8B-B14F-4D97-AF65-F5344CB8AC3E}">
        <p14:creationId xmlns:p14="http://schemas.microsoft.com/office/powerpoint/2010/main" val="282251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73" y="1790700"/>
            <a:ext cx="3288711" cy="5067300"/>
          </a:xfrm>
          <a:prstGeom prst="rect">
            <a:avLst/>
          </a:prstGeom>
        </p:spPr>
      </p:pic>
      <p:pic>
        <p:nvPicPr>
          <p:cNvPr id="20" name="Imagen 19"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4778" y="4031149"/>
            <a:ext cx="3463222" cy="4381500"/>
          </a:xfrm>
          <a:prstGeom prst="rect">
            <a:avLst/>
          </a:prstGeom>
        </p:spPr>
      </p:pic>
      <p:pic>
        <p:nvPicPr>
          <p:cNvPr id="6" name="Imagen 5">
            <a:extLst>
              <a:ext uri="{FF2B5EF4-FFF2-40B4-BE49-F238E27FC236}">
                <a16:creationId xmlns:a16="http://schemas.microsoft.com/office/drawing/2014/main" id="{9C80D0E6-7425-135C-7718-155BC901DAEE}"/>
              </a:ext>
            </a:extLst>
          </p:cNvPr>
          <p:cNvPicPr>
            <a:picLocks noChangeAspect="1"/>
          </p:cNvPicPr>
          <p:nvPr/>
        </p:nvPicPr>
        <p:blipFill rotWithShape="1">
          <a:blip r:embed="rId4"/>
          <a:srcRect l="1391" t="16667" r="54100" b="11459"/>
          <a:stretch/>
        </p:blipFill>
        <p:spPr>
          <a:xfrm>
            <a:off x="3603784" y="419100"/>
            <a:ext cx="10707079" cy="8832932"/>
          </a:xfrm>
          <a:prstGeom prst="rect">
            <a:avLst/>
          </a:prstGeom>
        </p:spPr>
      </p:pic>
    </p:spTree>
    <p:extLst>
      <p:ext uri="{BB962C8B-B14F-4D97-AF65-F5344CB8AC3E}">
        <p14:creationId xmlns:p14="http://schemas.microsoft.com/office/powerpoint/2010/main" val="373961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44" y="1784109"/>
            <a:ext cx="3288711" cy="5067300"/>
          </a:xfrm>
          <a:prstGeom prst="rect">
            <a:avLst/>
          </a:prstGeom>
        </p:spPr>
      </p:pic>
      <p:pic>
        <p:nvPicPr>
          <p:cNvPr id="20" name="Imagen 19"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200" y="3514441"/>
            <a:ext cx="3463222" cy="4381500"/>
          </a:xfrm>
          <a:prstGeom prst="rect">
            <a:avLst/>
          </a:prstGeom>
        </p:spPr>
      </p:pic>
      <p:pic>
        <p:nvPicPr>
          <p:cNvPr id="5" name="Imagen 4">
            <a:extLst>
              <a:ext uri="{FF2B5EF4-FFF2-40B4-BE49-F238E27FC236}">
                <a16:creationId xmlns:a16="http://schemas.microsoft.com/office/drawing/2014/main" id="{E5492F16-8826-5946-1B30-388B69EA01C4}"/>
              </a:ext>
            </a:extLst>
          </p:cNvPr>
          <p:cNvPicPr>
            <a:picLocks noChangeAspect="1"/>
          </p:cNvPicPr>
          <p:nvPr/>
        </p:nvPicPr>
        <p:blipFill rotWithShape="1">
          <a:blip r:embed="rId4"/>
          <a:srcRect l="1391" t="44791" r="52928" b="25000"/>
          <a:stretch/>
        </p:blipFill>
        <p:spPr>
          <a:xfrm>
            <a:off x="3810000" y="1145721"/>
            <a:ext cx="9906000" cy="6750220"/>
          </a:xfrm>
          <a:prstGeom prst="rect">
            <a:avLst/>
          </a:prstGeom>
        </p:spPr>
      </p:pic>
    </p:spTree>
    <p:extLst>
      <p:ext uri="{BB962C8B-B14F-4D97-AF65-F5344CB8AC3E}">
        <p14:creationId xmlns:p14="http://schemas.microsoft.com/office/powerpoint/2010/main" val="393114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3E37D06B-78E1-40ED-8A0E-814DF0ADB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866900"/>
            <a:ext cx="13639800" cy="4620999"/>
          </a:xfrm>
          <a:prstGeom prst="rect">
            <a:avLst/>
          </a:prstGeom>
        </p:spPr>
      </p:pic>
    </p:spTree>
    <p:extLst>
      <p:ext uri="{BB962C8B-B14F-4D97-AF65-F5344CB8AC3E}">
        <p14:creationId xmlns:p14="http://schemas.microsoft.com/office/powerpoint/2010/main" val="256658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191000" y="679307"/>
            <a:ext cx="12240627" cy="2192908"/>
          </a:xfrm>
          <a:prstGeom prst="rect">
            <a:avLst/>
          </a:prstGeom>
        </p:spPr>
        <p:txBody>
          <a:bodyPr wrap="square" lIns="0" tIns="0" rIns="0" bIns="0" rtlCol="0" anchor="t">
            <a:spAutoFit/>
          </a:bodyPr>
          <a:lstStyle/>
          <a:p>
            <a:pPr algn="ctr">
              <a:lnSpc>
                <a:spcPts val="5749"/>
              </a:lnSpc>
            </a:pPr>
            <a:endParaRPr lang="en-US" sz="5000" dirty="0">
              <a:solidFill>
                <a:schemeClr val="bg1">
                  <a:lumMod val="50000"/>
                </a:schemeClr>
              </a:solidFill>
              <a:latin typeface="Telegraf Medium Bold"/>
            </a:endParaRPr>
          </a:p>
          <a:p>
            <a:pPr algn="ctr">
              <a:lnSpc>
                <a:spcPts val="5749"/>
              </a:lnSpc>
            </a:pPr>
            <a:endParaRPr lang="en-US" sz="5000" dirty="0">
              <a:solidFill>
                <a:schemeClr val="bg1">
                  <a:lumMod val="50000"/>
                </a:schemeClr>
              </a:solidFill>
              <a:latin typeface="Telegraf Medium Bold"/>
            </a:endParaRPr>
          </a:p>
          <a:p>
            <a:pPr algn="ctr">
              <a:lnSpc>
                <a:spcPts val="5749"/>
              </a:lnSpc>
            </a:pPr>
            <a:endParaRPr lang="en-US" sz="5000" dirty="0">
              <a:solidFill>
                <a:schemeClr val="bg1">
                  <a:lumMod val="50000"/>
                </a:schemeClr>
              </a:solidFill>
              <a:latin typeface="Telegraf Medium Bold"/>
            </a:endParaRPr>
          </a:p>
        </p:txBody>
      </p:sp>
      <p:sp>
        <p:nvSpPr>
          <p:cNvPr id="5" name="Rectángulo 4">
            <a:extLst>
              <a:ext uri="{FF2B5EF4-FFF2-40B4-BE49-F238E27FC236}">
                <a16:creationId xmlns:a16="http://schemas.microsoft.com/office/drawing/2014/main" id="{3D1D49DB-812D-BB19-9DFD-514340E49DD7}"/>
              </a:ext>
            </a:extLst>
          </p:cNvPr>
          <p:cNvSpPr/>
          <p:nvPr/>
        </p:nvSpPr>
        <p:spPr>
          <a:xfrm>
            <a:off x="990600" y="468651"/>
            <a:ext cx="4356449" cy="1323439"/>
          </a:xfrm>
          <a:prstGeom prst="rect">
            <a:avLst/>
          </a:prstGeom>
          <a:noFill/>
        </p:spPr>
        <p:txBody>
          <a:bodyPr wrap="none" lIns="91440" tIns="45720" rIns="91440" bIns="45720">
            <a:spAutoFit/>
          </a:bodyPr>
          <a:lstStyle/>
          <a:p>
            <a:pPr algn="ctr"/>
            <a:r>
              <a:rPr lang="es-E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OBJETIVO</a:t>
            </a:r>
            <a:endParaRPr lang="es-E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13" name="Diagrama 12"/>
          <p:cNvGraphicFramePr/>
          <p:nvPr>
            <p:extLst>
              <p:ext uri="{D42A27DB-BD31-4B8C-83A1-F6EECF244321}">
                <p14:modId xmlns:p14="http://schemas.microsoft.com/office/powerpoint/2010/main" val="10039829"/>
              </p:ext>
            </p:extLst>
          </p:nvPr>
        </p:nvGraphicFramePr>
        <p:xfrm>
          <a:off x="1295401" y="2002746"/>
          <a:ext cx="15136226" cy="573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38200" y="419100"/>
            <a:ext cx="9802247" cy="730969"/>
          </a:xfrm>
          <a:prstGeom prst="rect">
            <a:avLst/>
          </a:prstGeom>
        </p:spPr>
        <p:txBody>
          <a:bodyPr wrap="square" lIns="0" tIns="0" rIns="0" bIns="0" rtlCol="0" anchor="t">
            <a:spAutoFit/>
          </a:bodyPr>
          <a:lstStyle/>
          <a:p>
            <a:pPr>
              <a:lnSpc>
                <a:spcPts val="5749"/>
              </a:lnSpc>
            </a:pPr>
            <a:r>
              <a:rPr lang="es-ES"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DEFINICIONES</a:t>
            </a:r>
          </a:p>
        </p:txBody>
      </p:sp>
      <p:graphicFrame>
        <p:nvGraphicFramePr>
          <p:cNvPr id="4" name="Diagrama 3"/>
          <p:cNvGraphicFramePr/>
          <p:nvPr>
            <p:extLst>
              <p:ext uri="{D42A27DB-BD31-4B8C-83A1-F6EECF244321}">
                <p14:modId xmlns:p14="http://schemas.microsoft.com/office/powerpoint/2010/main" val="1535426044"/>
              </p:ext>
            </p:extLst>
          </p:nvPr>
        </p:nvGraphicFramePr>
        <p:xfrm>
          <a:off x="457200" y="1714500"/>
          <a:ext cx="16916400" cy="723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3317" y="324447"/>
            <a:ext cx="9802247" cy="730969"/>
          </a:xfrm>
          <a:prstGeom prst="rect">
            <a:avLst/>
          </a:prstGeom>
        </p:spPr>
        <p:txBody>
          <a:bodyPr wrap="square" lIns="0" tIns="0" rIns="0" bIns="0" rtlCol="0" anchor="t">
            <a:spAutoFit/>
          </a:bodyPr>
          <a:lstStyle/>
          <a:p>
            <a:pPr>
              <a:lnSpc>
                <a:spcPts val="5749"/>
              </a:lnSpc>
            </a:pPr>
            <a:r>
              <a:rPr lang="es-ES"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DEFINICIONES</a:t>
            </a:r>
          </a:p>
        </p:txBody>
      </p:sp>
      <p:graphicFrame>
        <p:nvGraphicFramePr>
          <p:cNvPr id="4" name="Diagrama 3"/>
          <p:cNvGraphicFramePr/>
          <p:nvPr>
            <p:extLst>
              <p:ext uri="{D42A27DB-BD31-4B8C-83A1-F6EECF244321}">
                <p14:modId xmlns:p14="http://schemas.microsoft.com/office/powerpoint/2010/main" val="3739045892"/>
              </p:ext>
            </p:extLst>
          </p:nvPr>
        </p:nvGraphicFramePr>
        <p:xfrm>
          <a:off x="683317" y="1485900"/>
          <a:ext cx="16766483" cy="739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58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09700" y="2476500"/>
            <a:ext cx="8051491" cy="742618"/>
          </a:xfrm>
          <a:prstGeom prst="rect">
            <a:avLst/>
          </a:prstGeom>
        </p:spPr>
        <p:txBody>
          <a:bodyPr lIns="0" tIns="0" rIns="0" bIns="0" rtlCol="0" anchor="t">
            <a:spAutoFit/>
          </a:bodyPr>
          <a:lstStyle/>
          <a:p>
            <a:pPr>
              <a:lnSpc>
                <a:spcPts val="5749"/>
              </a:lnSpc>
            </a:pPr>
            <a:endParaRPr lang="en-US" sz="5000" dirty="0">
              <a:solidFill>
                <a:srgbClr val="212430"/>
              </a:solidFill>
              <a:latin typeface="Telegraf Medium Bold"/>
            </a:endParaRPr>
          </a:p>
        </p:txBody>
      </p:sp>
      <p:grpSp>
        <p:nvGrpSpPr>
          <p:cNvPr id="8" name="Group 8"/>
          <p:cNvGrpSpPr/>
          <p:nvPr/>
        </p:nvGrpSpPr>
        <p:grpSpPr>
          <a:xfrm>
            <a:off x="1487091" y="4394041"/>
            <a:ext cx="7593101" cy="444659"/>
            <a:chOff x="611188" y="-47625"/>
            <a:chExt cx="10124134" cy="592878"/>
          </a:xfrm>
        </p:grpSpPr>
        <p:sp>
          <p:nvSpPr>
            <p:cNvPr id="9" name="TextBox 9"/>
            <p:cNvSpPr txBox="1"/>
            <p:nvPr/>
          </p:nvSpPr>
          <p:spPr>
            <a:xfrm>
              <a:off x="1212471" y="-47625"/>
              <a:ext cx="9522851" cy="488509"/>
            </a:xfrm>
            <a:prstGeom prst="rect">
              <a:avLst/>
            </a:prstGeom>
          </p:spPr>
          <p:txBody>
            <a:bodyPr lIns="0" tIns="0" rIns="0" bIns="0" rtlCol="0" anchor="t">
              <a:spAutoFit/>
            </a:bodyPr>
            <a:lstStyle/>
            <a:p>
              <a:pPr>
                <a:lnSpc>
                  <a:spcPts val="2990"/>
                </a:lnSpc>
              </a:pPr>
              <a:endParaRPr lang="en-US" sz="2300" dirty="0">
                <a:solidFill>
                  <a:srgbClr val="FFFFFF"/>
                </a:solidFill>
                <a:latin typeface="Telegraf Medium"/>
              </a:endParaRPr>
            </a:p>
          </p:txBody>
        </p:sp>
        <p:grpSp>
          <p:nvGrpSpPr>
            <p:cNvPr id="10" name="Group 10"/>
            <p:cNvGrpSpPr/>
            <p:nvPr/>
          </p:nvGrpSpPr>
          <p:grpSpPr>
            <a:xfrm>
              <a:off x="611188" y="323044"/>
              <a:ext cx="252412" cy="222209"/>
              <a:chOff x="5451171" y="1812336"/>
              <a:chExt cx="2251256" cy="1981879"/>
            </a:xfrm>
          </p:grpSpPr>
          <p:sp>
            <p:nvSpPr>
              <p:cNvPr id="11" name="Freeform 11"/>
              <p:cNvSpPr/>
              <p:nvPr/>
            </p:nvSpPr>
            <p:spPr>
              <a:xfrm>
                <a:off x="5451171" y="1812336"/>
                <a:ext cx="2251256" cy="198187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grpSp>
      <p:sp>
        <p:nvSpPr>
          <p:cNvPr id="16" name="TextBox 14"/>
          <p:cNvSpPr txBox="1"/>
          <p:nvPr/>
        </p:nvSpPr>
        <p:spPr>
          <a:xfrm>
            <a:off x="4229414" y="570607"/>
            <a:ext cx="9436963" cy="1461939"/>
          </a:xfrm>
          <a:prstGeom prst="rect">
            <a:avLst/>
          </a:prstGeom>
        </p:spPr>
        <p:txBody>
          <a:bodyPr lIns="0" tIns="0" rIns="0" bIns="0" rtlCol="0" anchor="t">
            <a:spAutoFit/>
          </a:bodyPr>
          <a:lstStyle/>
          <a:p>
            <a:pPr algn="ctr">
              <a:lnSpc>
                <a:spcPts val="5749"/>
              </a:lnSpc>
            </a:pPr>
            <a:r>
              <a:rPr lang="en-US" sz="5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Telegraf Medium Bold"/>
              </a:rPr>
              <a:t>PAUTAS GENERALES PARA LA ATENCION</a:t>
            </a:r>
          </a:p>
        </p:txBody>
      </p:sp>
      <p:pic>
        <p:nvPicPr>
          <p:cNvPr id="19" name="Imagen 18" descr="fondo-q-bi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5756" y="7544391"/>
            <a:ext cx="2067264" cy="2247900"/>
          </a:xfrm>
          <a:prstGeom prst="rect">
            <a:avLst/>
          </a:prstGeom>
        </p:spPr>
      </p:pic>
      <p:pic>
        <p:nvPicPr>
          <p:cNvPr id="3" name="Imagen 2">
            <a:extLst>
              <a:ext uri="{FF2B5EF4-FFF2-40B4-BE49-F238E27FC236}">
                <a16:creationId xmlns:a16="http://schemas.microsoft.com/office/drawing/2014/main" id="{9CEAD6AC-0939-5E8F-573A-D8F2E2FABB46}"/>
              </a:ext>
            </a:extLst>
          </p:cNvPr>
          <p:cNvPicPr>
            <a:picLocks noChangeAspect="1"/>
          </p:cNvPicPr>
          <p:nvPr/>
        </p:nvPicPr>
        <p:blipFill rotWithShape="1">
          <a:blip r:embed="rId3"/>
          <a:srcRect l="1735" t="43556" r="51455" b="10649"/>
          <a:stretch/>
        </p:blipFill>
        <p:spPr>
          <a:xfrm>
            <a:off x="0" y="2344781"/>
            <a:ext cx="9110071" cy="6172200"/>
          </a:xfrm>
          <a:prstGeom prst="rect">
            <a:avLst/>
          </a:prstGeom>
        </p:spPr>
      </p:pic>
      <p:pic>
        <p:nvPicPr>
          <p:cNvPr id="12" name="Imagen 11">
            <a:extLst>
              <a:ext uri="{FF2B5EF4-FFF2-40B4-BE49-F238E27FC236}">
                <a16:creationId xmlns:a16="http://schemas.microsoft.com/office/drawing/2014/main" id="{86F4E7FA-0D96-8481-8B35-3971F753EF4A}"/>
              </a:ext>
            </a:extLst>
          </p:cNvPr>
          <p:cNvPicPr>
            <a:picLocks noChangeAspect="1"/>
          </p:cNvPicPr>
          <p:nvPr/>
        </p:nvPicPr>
        <p:blipFill rotWithShape="1">
          <a:blip r:embed="rId4"/>
          <a:srcRect l="41801" t="22110" r="14559" b="35416"/>
          <a:stretch/>
        </p:blipFill>
        <p:spPr>
          <a:xfrm>
            <a:off x="9110070" y="2344781"/>
            <a:ext cx="9177929" cy="6172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898272718"/>
              </p:ext>
            </p:extLst>
          </p:nvPr>
        </p:nvGraphicFramePr>
        <p:xfrm>
          <a:off x="1371600" y="952500"/>
          <a:ext cx="15011400"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50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50500" y="1509638"/>
            <a:ext cx="6739928" cy="742618"/>
          </a:xfrm>
          <a:prstGeom prst="rect">
            <a:avLst/>
          </a:prstGeom>
        </p:spPr>
        <p:txBody>
          <a:bodyPr lIns="0" tIns="0" rIns="0" bIns="0" rtlCol="0" anchor="t">
            <a:spAutoFit/>
          </a:bodyPr>
          <a:lstStyle/>
          <a:p>
            <a:pPr>
              <a:lnSpc>
                <a:spcPts val="5749"/>
              </a:lnSpc>
            </a:pPr>
            <a:endParaRPr lang="en-US" sz="5000" dirty="0">
              <a:solidFill>
                <a:srgbClr val="FFFFFF"/>
              </a:solidFill>
              <a:latin typeface="Telegraf Medium Bold"/>
            </a:endParaRPr>
          </a:p>
        </p:txBody>
      </p:sp>
      <p:sp>
        <p:nvSpPr>
          <p:cNvPr id="21" name="TextBox 14"/>
          <p:cNvSpPr txBox="1"/>
          <p:nvPr/>
        </p:nvSpPr>
        <p:spPr>
          <a:xfrm>
            <a:off x="3962400" y="402427"/>
            <a:ext cx="9982201" cy="1461939"/>
          </a:xfrm>
          <a:prstGeom prst="rect">
            <a:avLst/>
          </a:prstGeom>
        </p:spPr>
        <p:txBody>
          <a:bodyPr wrap="square" lIns="0" tIns="0" rIns="0" bIns="0" rtlCol="0" anchor="t">
            <a:spAutoFit/>
          </a:bodyPr>
          <a:lstStyle/>
          <a:p>
            <a:pPr algn="ctr">
              <a:lnSpc>
                <a:spcPts val="5749"/>
              </a:lnSpc>
            </a:pPr>
            <a:r>
              <a:rPr lang="es-ES"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PROTOCOLOS DE ATENCION PREFERENCIAL Y DIFERENCIAL</a:t>
            </a:r>
          </a:p>
        </p:txBody>
      </p:sp>
      <p:pic>
        <p:nvPicPr>
          <p:cNvPr id="23" name="Imagen 22"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50" y="1599777"/>
            <a:ext cx="4102100" cy="7531100"/>
          </a:xfrm>
          <a:prstGeom prst="rect">
            <a:avLst/>
          </a:prstGeom>
        </p:spPr>
      </p:pic>
      <p:pic>
        <p:nvPicPr>
          <p:cNvPr id="18" name="Imagen 17">
            <a:extLst>
              <a:ext uri="{FF2B5EF4-FFF2-40B4-BE49-F238E27FC236}">
                <a16:creationId xmlns:a16="http://schemas.microsoft.com/office/drawing/2014/main" id="{196130EA-67CA-0B1F-059B-12AF65C51AC8}"/>
              </a:ext>
            </a:extLst>
          </p:cNvPr>
          <p:cNvPicPr>
            <a:picLocks noChangeAspect="1"/>
          </p:cNvPicPr>
          <p:nvPr/>
        </p:nvPicPr>
        <p:blipFill rotWithShape="1">
          <a:blip r:embed="rId3"/>
          <a:srcRect l="48468" t="27353" r="6169" b="7465"/>
          <a:stretch/>
        </p:blipFill>
        <p:spPr>
          <a:xfrm>
            <a:off x="3627544" y="2392440"/>
            <a:ext cx="11155950" cy="62582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950500" y="1509638"/>
            <a:ext cx="6739928" cy="742618"/>
          </a:xfrm>
          <a:prstGeom prst="rect">
            <a:avLst/>
          </a:prstGeom>
        </p:spPr>
        <p:txBody>
          <a:bodyPr lIns="0" tIns="0" rIns="0" bIns="0" rtlCol="0" anchor="t">
            <a:spAutoFit/>
          </a:bodyPr>
          <a:lstStyle/>
          <a:p>
            <a:pPr>
              <a:lnSpc>
                <a:spcPts val="5749"/>
              </a:lnSpc>
            </a:pPr>
            <a:endParaRPr lang="en-US" sz="5000" dirty="0">
              <a:solidFill>
                <a:srgbClr val="FFFFFF"/>
              </a:solidFill>
              <a:latin typeface="Telegraf Medium Bold"/>
            </a:endParaRPr>
          </a:p>
        </p:txBody>
      </p:sp>
      <p:sp>
        <p:nvSpPr>
          <p:cNvPr id="21" name="TextBox 14"/>
          <p:cNvSpPr txBox="1"/>
          <p:nvPr/>
        </p:nvSpPr>
        <p:spPr>
          <a:xfrm>
            <a:off x="4267200" y="425153"/>
            <a:ext cx="9982201" cy="1461939"/>
          </a:xfrm>
          <a:prstGeom prst="rect">
            <a:avLst/>
          </a:prstGeom>
        </p:spPr>
        <p:txBody>
          <a:bodyPr wrap="square" lIns="0" tIns="0" rIns="0" bIns="0" rtlCol="0" anchor="t">
            <a:spAutoFit/>
          </a:bodyPr>
          <a:lstStyle/>
          <a:p>
            <a:pPr algn="ctr">
              <a:lnSpc>
                <a:spcPts val="5749"/>
              </a:lnSpc>
            </a:pPr>
            <a:r>
              <a:rPr lang="es-ES"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PROTOCOLOS DE ATENCION PREFERENCIAL Y DIFERENCIAL</a:t>
            </a:r>
          </a:p>
        </p:txBody>
      </p:sp>
      <p:sp>
        <p:nvSpPr>
          <p:cNvPr id="22" name="TextBox 8"/>
          <p:cNvSpPr txBox="1"/>
          <p:nvPr/>
        </p:nvSpPr>
        <p:spPr>
          <a:xfrm>
            <a:off x="12044516" y="9130877"/>
            <a:ext cx="5214784" cy="239746"/>
          </a:xfrm>
          <a:prstGeom prst="rect">
            <a:avLst/>
          </a:prstGeom>
        </p:spPr>
        <p:txBody>
          <a:bodyPr lIns="0" tIns="0" rIns="0" bIns="0" rtlCol="0" anchor="t">
            <a:spAutoFit/>
          </a:bodyPr>
          <a:lstStyle/>
          <a:p>
            <a:pPr algn="r">
              <a:lnSpc>
                <a:spcPts val="1959"/>
              </a:lnSpc>
              <a:spcBef>
                <a:spcPct val="0"/>
              </a:spcBef>
            </a:pPr>
            <a:r>
              <a:rPr lang="en-US" sz="1400" spc="28" dirty="0">
                <a:solidFill>
                  <a:srgbClr val="319395"/>
                </a:solidFill>
                <a:latin typeface="Telegraf Medium"/>
              </a:rPr>
              <a:t>Quimiosalud| </a:t>
            </a:r>
            <a:r>
              <a:rPr lang="en-US" sz="1400" spc="28" dirty="0" err="1">
                <a:solidFill>
                  <a:srgbClr val="319395"/>
                </a:solidFill>
                <a:latin typeface="Telegraf Medium"/>
              </a:rPr>
              <a:t>Agencia</a:t>
            </a:r>
            <a:r>
              <a:rPr lang="en-US" sz="1400" spc="28" dirty="0">
                <a:solidFill>
                  <a:srgbClr val="319395"/>
                </a:solidFill>
                <a:latin typeface="Telegraf Medium"/>
              </a:rPr>
              <a:t> </a:t>
            </a:r>
            <a:r>
              <a:rPr lang="en-US" sz="1400" spc="28" dirty="0" err="1">
                <a:solidFill>
                  <a:srgbClr val="319395"/>
                </a:solidFill>
                <a:latin typeface="Telegraf Medium"/>
              </a:rPr>
              <a:t>Riohacha</a:t>
            </a:r>
            <a:endParaRPr lang="en-US" sz="1400" spc="28" dirty="0">
              <a:solidFill>
                <a:srgbClr val="319395"/>
              </a:solidFill>
              <a:latin typeface="Telegraf Medium"/>
            </a:endParaRPr>
          </a:p>
        </p:txBody>
      </p:sp>
      <p:pic>
        <p:nvPicPr>
          <p:cNvPr id="23" name="Imagen 22"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79" y="1227940"/>
            <a:ext cx="4102100" cy="7531100"/>
          </a:xfrm>
          <a:prstGeom prst="rect">
            <a:avLst/>
          </a:prstGeom>
        </p:spPr>
      </p:pic>
      <p:pic>
        <p:nvPicPr>
          <p:cNvPr id="4" name="Imagen 3">
            <a:extLst>
              <a:ext uri="{FF2B5EF4-FFF2-40B4-BE49-F238E27FC236}">
                <a16:creationId xmlns:a16="http://schemas.microsoft.com/office/drawing/2014/main" id="{FB9D89E5-3E2F-2C72-8B94-63A4903ED423}"/>
              </a:ext>
            </a:extLst>
          </p:cNvPr>
          <p:cNvPicPr>
            <a:picLocks noChangeAspect="1"/>
          </p:cNvPicPr>
          <p:nvPr/>
        </p:nvPicPr>
        <p:blipFill rotWithShape="1">
          <a:blip r:embed="rId3"/>
          <a:srcRect l="1391" t="21876" r="52891" b="8721"/>
          <a:stretch/>
        </p:blipFill>
        <p:spPr>
          <a:xfrm>
            <a:off x="3648621" y="2257699"/>
            <a:ext cx="11438979" cy="6246010"/>
          </a:xfrm>
          <a:prstGeom prst="rect">
            <a:avLst/>
          </a:prstGeom>
        </p:spPr>
      </p:pic>
    </p:spTree>
    <p:extLst>
      <p:ext uri="{BB962C8B-B14F-4D97-AF65-F5344CB8AC3E}">
        <p14:creationId xmlns:p14="http://schemas.microsoft.com/office/powerpoint/2010/main" val="194950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4"/>
          <p:cNvSpPr txBox="1"/>
          <p:nvPr/>
        </p:nvSpPr>
        <p:spPr>
          <a:xfrm>
            <a:off x="4410945" y="423629"/>
            <a:ext cx="9436963" cy="1461939"/>
          </a:xfrm>
          <a:prstGeom prst="rect">
            <a:avLst/>
          </a:prstGeom>
        </p:spPr>
        <p:txBody>
          <a:bodyPr lIns="0" tIns="0" rIns="0" bIns="0" rtlCol="0" anchor="t">
            <a:spAutoFit/>
          </a:bodyPr>
          <a:lstStyle/>
          <a:p>
            <a:pPr algn="ctr">
              <a:lnSpc>
                <a:spcPts val="5749"/>
              </a:lnSpc>
            </a:pPr>
            <a:r>
              <a:rPr lang="en-US" sz="5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elegraf Medium Bold"/>
              </a:rPr>
              <a:t>PERSONAS CON DISCAPACIDAD </a:t>
            </a:r>
          </a:p>
        </p:txBody>
      </p:sp>
      <p:pic>
        <p:nvPicPr>
          <p:cNvPr id="19" name="Imagen 18"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1" y="1885568"/>
            <a:ext cx="3288711" cy="5067300"/>
          </a:xfrm>
          <a:prstGeom prst="rect">
            <a:avLst/>
          </a:prstGeom>
        </p:spPr>
      </p:pic>
      <p:pic>
        <p:nvPicPr>
          <p:cNvPr id="20" name="Imagen 19"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4298" y="4031149"/>
            <a:ext cx="3463222" cy="4381500"/>
          </a:xfrm>
          <a:prstGeom prst="rect">
            <a:avLst/>
          </a:prstGeom>
        </p:spPr>
      </p:pic>
      <p:pic>
        <p:nvPicPr>
          <p:cNvPr id="15" name="Imagen 14">
            <a:extLst>
              <a:ext uri="{FF2B5EF4-FFF2-40B4-BE49-F238E27FC236}">
                <a16:creationId xmlns:a16="http://schemas.microsoft.com/office/drawing/2014/main" id="{F1CBF0CD-558E-DA75-BFEF-FBAADE88F96E}"/>
              </a:ext>
            </a:extLst>
          </p:cNvPr>
          <p:cNvPicPr>
            <a:picLocks noChangeAspect="1"/>
          </p:cNvPicPr>
          <p:nvPr/>
        </p:nvPicPr>
        <p:blipFill rotWithShape="1">
          <a:blip r:embed="rId4"/>
          <a:srcRect l="805" t="17708" r="54099" b="5208"/>
          <a:stretch/>
        </p:blipFill>
        <p:spPr>
          <a:xfrm>
            <a:off x="3555152" y="2171700"/>
            <a:ext cx="11459146" cy="708660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a619acdb3d245e3dffa7f5a0177f921d">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821523654b37bc540960bf37c7f411b4"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C2F125B4-4357-41A3-944C-6EC9370204B1}"/>
</file>

<file path=customXml/itemProps2.xml><?xml version="1.0" encoding="utf-8"?>
<ds:datastoreItem xmlns:ds="http://schemas.openxmlformats.org/officeDocument/2006/customXml" ds:itemID="{7FA5ECB9-0629-49C9-97E6-4D0C1DF9AA4F}"/>
</file>

<file path=customXml/itemProps3.xml><?xml version="1.0" encoding="utf-8"?>
<ds:datastoreItem xmlns:ds="http://schemas.openxmlformats.org/officeDocument/2006/customXml" ds:itemID="{98192F1F-9A39-464C-B21A-482FF6E865F8}"/>
</file>

<file path=docProps/app.xml><?xml version="1.0" encoding="utf-8"?>
<Properties xmlns="http://schemas.openxmlformats.org/officeDocument/2006/extended-properties" xmlns:vt="http://schemas.openxmlformats.org/officeDocument/2006/docPropsVTypes">
  <Template/>
  <TotalTime>16255</TotalTime>
  <Words>882</Words>
  <Application>Microsoft Office PowerPoint</Application>
  <PresentationFormat>Personalizado</PresentationFormat>
  <Paragraphs>33</Paragraphs>
  <Slides>13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Telegraf Medium Bold</vt:lpstr>
      <vt:lpstr>Calibri</vt:lpstr>
      <vt:lpstr>Telegraf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Illustrated Covid Awareness Events and Special Interest Presentation</dc:title>
  <dc:creator>COORD CALIDAD</dc:creator>
  <cp:lastModifiedBy>PAULA MURCIA</cp:lastModifiedBy>
  <cp:revision>22</cp:revision>
  <dcterms:created xsi:type="dcterms:W3CDTF">2006-08-16T00:00:00Z</dcterms:created>
  <dcterms:modified xsi:type="dcterms:W3CDTF">2024-07-16T19:09:57Z</dcterms:modified>
  <dc:identifier>DAEID-H_q0o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