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drawing1.xml" ContentType="application/vnd.ms-office.drawingml.diagramDrawing+xml"/>
  <Override PartName="/ppt/diagrams/layout2.xml" ContentType="application/vnd.openxmlformats-officedocument.drawingml.diagramLayout+xml"/>
  <Override PartName="/ppt/diagrams/colors2.xml" ContentType="application/vnd.openxmlformats-officedocument.drawingml.diagramColors+xml"/>
  <Override PartName="/ppt/diagrams/quickStyle2.xml" ContentType="application/vnd.openxmlformats-officedocument.drawingml.diagramStyle+xml"/>
  <Override PartName="/ppt/diagrams/colors1.xml" ContentType="application/vnd.openxmlformats-officedocument.drawingml.diagramColors+xml"/>
  <Override PartName="/ppt/diagrams/drawing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0B151-539D-4828-97E9-BE0C3E5167C7}" type="doc">
      <dgm:prSet loTypeId="urn:microsoft.com/office/officeart/2005/8/layout/process1" loCatId="process" qsTypeId="urn:microsoft.com/office/officeart/2005/8/quickstyle/simple5" qsCatId="simple" csTypeId="urn:microsoft.com/office/officeart/2005/8/colors/accent5_2" csCatId="accent5" phldr="1"/>
      <dgm:spPr/>
      <dgm:t>
        <a:bodyPr/>
        <a:lstStyle/>
        <a:p>
          <a:endParaRPr lang="en-US"/>
        </a:p>
      </dgm:t>
    </dgm:pt>
    <dgm:pt modelId="{31AE0271-6520-4B54-B2FD-A607C6E36333}">
      <dgm:prSet/>
      <dgm:spPr/>
      <dgm:t>
        <a:bodyPr/>
        <a:lstStyle/>
        <a:p>
          <a:r>
            <a:rPr lang="es-ES"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dirty="0"/>
        </a:p>
      </dgm:t>
    </dgm:pt>
    <dgm:pt modelId="{0420E41B-E2F5-4C34-B0C3-9A4FDD68D632}" type="parTrans" cxnId="{AECAEC50-0352-44EC-9502-77E8BF6421DB}">
      <dgm:prSet/>
      <dgm:spPr/>
      <dgm:t>
        <a:bodyPr/>
        <a:lstStyle/>
        <a:p>
          <a:endParaRPr lang="en-US"/>
        </a:p>
      </dgm:t>
    </dgm:pt>
    <dgm:pt modelId="{0F0C3B5C-E2C8-4800-8245-6E0FDE29721D}" type="sibTrans" cxnId="{AECAEC50-0352-44EC-9502-77E8BF6421DB}">
      <dgm:prSet/>
      <dgm:spPr/>
      <dgm:t>
        <a:bodyPr/>
        <a:lstStyle/>
        <a:p>
          <a:endParaRPr lang="en-US"/>
        </a:p>
      </dgm:t>
    </dgm:pt>
    <dgm:pt modelId="{5F443A36-DC36-478E-A4B0-2F439FC63D35}">
      <dgm:prSet/>
      <dgm:spPr/>
      <dgm:t>
        <a:bodyPr/>
        <a:lstStyle/>
        <a:p>
          <a:r>
            <a:rPr lang="es-ES"/>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a:p>
      </dgm:t>
    </dgm:pt>
    <dgm:pt modelId="{C5AC5B20-DC19-47AB-8FD1-0A4224BE4047}" type="parTrans" cxnId="{0976174B-0039-4D58-866C-14693B7BD5CF}">
      <dgm:prSet/>
      <dgm:spPr/>
      <dgm:t>
        <a:bodyPr/>
        <a:lstStyle/>
        <a:p>
          <a:endParaRPr lang="en-US"/>
        </a:p>
      </dgm:t>
    </dgm:pt>
    <dgm:pt modelId="{EAE4951F-991F-4C77-908B-B2A958599042}" type="sibTrans" cxnId="{0976174B-0039-4D58-866C-14693B7BD5CF}">
      <dgm:prSet/>
      <dgm:spPr/>
      <dgm:t>
        <a:bodyPr/>
        <a:lstStyle/>
        <a:p>
          <a:endParaRPr lang="en-US"/>
        </a:p>
      </dgm:t>
    </dgm:pt>
    <dgm:pt modelId="{3EEB3392-F125-41A4-8660-AE4EA211FE7C}" type="pres">
      <dgm:prSet presAssocID="{6E60B151-539D-4828-97E9-BE0C3E5167C7}" presName="Name0" presStyleCnt="0">
        <dgm:presLayoutVars>
          <dgm:dir/>
          <dgm:resizeHandles val="exact"/>
        </dgm:presLayoutVars>
      </dgm:prSet>
      <dgm:spPr/>
    </dgm:pt>
    <dgm:pt modelId="{F7114E37-C2A6-426C-B3FB-52961C30DF76}" type="pres">
      <dgm:prSet presAssocID="{31AE0271-6520-4B54-B2FD-A607C6E36333}" presName="node" presStyleLbl="node1" presStyleIdx="0" presStyleCnt="2" custScaleY="142798">
        <dgm:presLayoutVars>
          <dgm:bulletEnabled val="1"/>
        </dgm:presLayoutVars>
      </dgm:prSet>
      <dgm:spPr/>
    </dgm:pt>
    <dgm:pt modelId="{D9BAD404-1F12-4814-A5E4-C4695BE402F9}" type="pres">
      <dgm:prSet presAssocID="{0F0C3B5C-E2C8-4800-8245-6E0FDE29721D}" presName="sibTrans" presStyleLbl="sibTrans2D1" presStyleIdx="0" presStyleCnt="1"/>
      <dgm:spPr/>
    </dgm:pt>
    <dgm:pt modelId="{7108DD0D-7E55-480C-AB0A-06876FF7F6FB}" type="pres">
      <dgm:prSet presAssocID="{0F0C3B5C-E2C8-4800-8245-6E0FDE29721D}" presName="connectorText" presStyleLbl="sibTrans2D1" presStyleIdx="0" presStyleCnt="1"/>
      <dgm:spPr/>
    </dgm:pt>
    <dgm:pt modelId="{293DE284-6F0C-4086-926A-3559936417BB}" type="pres">
      <dgm:prSet presAssocID="{5F443A36-DC36-478E-A4B0-2F439FC63D35}" presName="node" presStyleLbl="node1" presStyleIdx="1" presStyleCnt="2" custScaleY="133982">
        <dgm:presLayoutVars>
          <dgm:bulletEnabled val="1"/>
        </dgm:presLayoutVars>
      </dgm:prSet>
      <dgm:spPr/>
    </dgm:pt>
  </dgm:ptLst>
  <dgm:cxnLst>
    <dgm:cxn modelId="{B518B647-3258-41A7-B7E4-396D5B98E59C}" type="presOf" srcId="{31AE0271-6520-4B54-B2FD-A607C6E36333}" destId="{F7114E37-C2A6-426C-B3FB-52961C30DF76}" srcOrd="0" destOrd="0" presId="urn:microsoft.com/office/officeart/2005/8/layout/process1"/>
    <dgm:cxn modelId="{0976174B-0039-4D58-866C-14693B7BD5CF}" srcId="{6E60B151-539D-4828-97E9-BE0C3E5167C7}" destId="{5F443A36-DC36-478E-A4B0-2F439FC63D35}" srcOrd="1" destOrd="0" parTransId="{C5AC5B20-DC19-47AB-8FD1-0A4224BE4047}" sibTransId="{EAE4951F-991F-4C77-908B-B2A958599042}"/>
    <dgm:cxn modelId="{AECAEC50-0352-44EC-9502-77E8BF6421DB}" srcId="{6E60B151-539D-4828-97E9-BE0C3E5167C7}" destId="{31AE0271-6520-4B54-B2FD-A607C6E36333}" srcOrd="0" destOrd="0" parTransId="{0420E41B-E2F5-4C34-B0C3-9A4FDD68D632}" sibTransId="{0F0C3B5C-E2C8-4800-8245-6E0FDE29721D}"/>
    <dgm:cxn modelId="{5034C787-FE57-4C08-B5C5-272F149E5A13}" type="presOf" srcId="{5F443A36-DC36-478E-A4B0-2F439FC63D35}" destId="{293DE284-6F0C-4086-926A-3559936417BB}" srcOrd="0" destOrd="0" presId="urn:microsoft.com/office/officeart/2005/8/layout/process1"/>
    <dgm:cxn modelId="{FE6D3093-EB90-41DF-BCE9-23E571174F31}" type="presOf" srcId="{0F0C3B5C-E2C8-4800-8245-6E0FDE29721D}" destId="{7108DD0D-7E55-480C-AB0A-06876FF7F6FB}" srcOrd="1" destOrd="0" presId="urn:microsoft.com/office/officeart/2005/8/layout/process1"/>
    <dgm:cxn modelId="{282918A2-C17B-4D30-8761-90E94255C584}" type="presOf" srcId="{6E60B151-539D-4828-97E9-BE0C3E5167C7}" destId="{3EEB3392-F125-41A4-8660-AE4EA211FE7C}" srcOrd="0" destOrd="0" presId="urn:microsoft.com/office/officeart/2005/8/layout/process1"/>
    <dgm:cxn modelId="{2EC1B7E3-1A25-4E8B-912D-3DBD55C57208}" type="presOf" srcId="{0F0C3B5C-E2C8-4800-8245-6E0FDE29721D}" destId="{D9BAD404-1F12-4814-A5E4-C4695BE402F9}" srcOrd="0" destOrd="0" presId="urn:microsoft.com/office/officeart/2005/8/layout/process1"/>
    <dgm:cxn modelId="{2E91ADBC-A6D0-4D5A-A288-0D97DB0D17E8}" type="presParOf" srcId="{3EEB3392-F125-41A4-8660-AE4EA211FE7C}" destId="{F7114E37-C2A6-426C-B3FB-52961C30DF76}" srcOrd="0" destOrd="0" presId="urn:microsoft.com/office/officeart/2005/8/layout/process1"/>
    <dgm:cxn modelId="{18FAB413-2EF1-4136-BAF0-FD48D3F6C497}" type="presParOf" srcId="{3EEB3392-F125-41A4-8660-AE4EA211FE7C}" destId="{D9BAD404-1F12-4814-A5E4-C4695BE402F9}" srcOrd="1" destOrd="0" presId="urn:microsoft.com/office/officeart/2005/8/layout/process1"/>
    <dgm:cxn modelId="{49BBF3C1-8F53-4358-B582-4AF1F2668B5D}" type="presParOf" srcId="{D9BAD404-1F12-4814-A5E4-C4695BE402F9}" destId="{7108DD0D-7E55-480C-AB0A-06876FF7F6FB}" srcOrd="0" destOrd="0" presId="urn:microsoft.com/office/officeart/2005/8/layout/process1"/>
    <dgm:cxn modelId="{CD1383EC-7215-4E3D-806A-29857092B7E3}" type="presParOf" srcId="{3EEB3392-F125-41A4-8660-AE4EA211FE7C}" destId="{293DE284-6F0C-4086-926A-3559936417B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C19D8-4EA4-4E93-B6CF-7AC87FB181D2}"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3F590E0-62C9-4F6A-A022-90030528D459}">
      <dgm:prSet/>
      <dgm:spPr/>
      <dgm:t>
        <a:bodyPr/>
        <a:lstStyle/>
        <a:p>
          <a:r>
            <a:rPr lang="es-ES"/>
            <a:t>Veedurías ciudadanas (Ley 850 de 2003)</a:t>
          </a:r>
          <a:endParaRPr lang="en-US"/>
        </a:p>
      </dgm:t>
    </dgm:pt>
    <dgm:pt modelId="{51397074-6EAC-42C7-9DE6-17285C3D7A73}" type="parTrans" cxnId="{DD44D8CB-FED9-41AA-9D95-50FFE920DC51}">
      <dgm:prSet/>
      <dgm:spPr/>
      <dgm:t>
        <a:bodyPr/>
        <a:lstStyle/>
        <a:p>
          <a:endParaRPr lang="en-US"/>
        </a:p>
      </dgm:t>
    </dgm:pt>
    <dgm:pt modelId="{365160C3-D850-45D6-A1EF-6E81EBF3F530}" type="sibTrans" cxnId="{DD44D8CB-FED9-41AA-9D95-50FFE920DC51}">
      <dgm:prSet/>
      <dgm:spPr/>
      <dgm:t>
        <a:bodyPr/>
        <a:lstStyle/>
        <a:p>
          <a:endParaRPr lang="en-US"/>
        </a:p>
      </dgm:t>
    </dgm:pt>
    <dgm:pt modelId="{83EE6B4F-850D-4999-9008-959235817E0C}">
      <dgm:prSet/>
      <dgm:spPr/>
      <dgm:t>
        <a:bodyPr/>
        <a:lstStyle/>
        <a:p>
          <a:r>
            <a:rPr lang="es-ES"/>
            <a:t>Juntas de vigilancia (Ley 454 de 1988)</a:t>
          </a:r>
          <a:endParaRPr lang="en-US"/>
        </a:p>
      </dgm:t>
    </dgm:pt>
    <dgm:pt modelId="{3BF785F3-F38B-4C45-9ADF-09F22C77F929}" type="parTrans" cxnId="{DEF2C4B8-2119-47A0-87B7-827493C8B167}">
      <dgm:prSet/>
      <dgm:spPr/>
      <dgm:t>
        <a:bodyPr/>
        <a:lstStyle/>
        <a:p>
          <a:endParaRPr lang="en-US"/>
        </a:p>
      </dgm:t>
    </dgm:pt>
    <dgm:pt modelId="{6B75B313-8D44-4D0C-8846-2EFEEC77196B}" type="sibTrans" cxnId="{DEF2C4B8-2119-47A0-87B7-827493C8B167}">
      <dgm:prSet/>
      <dgm:spPr/>
      <dgm:t>
        <a:bodyPr/>
        <a:lstStyle/>
        <a:p>
          <a:endParaRPr lang="en-US"/>
        </a:p>
      </dgm:t>
    </dgm:pt>
    <dgm:pt modelId="{3F974FB0-D1B6-437C-BC6E-BA6C90892BB2}">
      <dgm:prSet/>
      <dgm:spPr/>
      <dgm:t>
        <a:bodyPr/>
        <a:lstStyle/>
        <a:p>
          <a:r>
            <a:rPr lang="es-ES"/>
            <a:t>Comités de Desarrollo y Control Social de los Servicios Públicos Domiciliarios (Ley 142 de 1994)</a:t>
          </a:r>
          <a:endParaRPr lang="en-US"/>
        </a:p>
      </dgm:t>
    </dgm:pt>
    <dgm:pt modelId="{442B1140-91AF-4CE8-BEFD-3DE12F03677D}" type="parTrans" cxnId="{E2083C99-474E-4B8E-9F24-02BC9AB5135C}">
      <dgm:prSet/>
      <dgm:spPr/>
      <dgm:t>
        <a:bodyPr/>
        <a:lstStyle/>
        <a:p>
          <a:endParaRPr lang="en-US"/>
        </a:p>
      </dgm:t>
    </dgm:pt>
    <dgm:pt modelId="{60AFA6E2-B0DF-464C-B05D-B5CB041F99D9}" type="sibTrans" cxnId="{E2083C99-474E-4B8E-9F24-02BC9AB5135C}">
      <dgm:prSet/>
      <dgm:spPr/>
      <dgm:t>
        <a:bodyPr/>
        <a:lstStyle/>
        <a:p>
          <a:endParaRPr lang="en-US"/>
        </a:p>
      </dgm:t>
    </dgm:pt>
    <dgm:pt modelId="{BDFF155F-A73F-4214-88C3-DA3E6F15F76A}">
      <dgm:prSet/>
      <dgm:spPr/>
      <dgm:t>
        <a:bodyPr/>
        <a:lstStyle/>
        <a:p>
          <a:r>
            <a:rPr lang="es-ES"/>
            <a:t>Auditorías Ciudadanas</a:t>
          </a:r>
          <a:endParaRPr lang="en-US"/>
        </a:p>
      </dgm:t>
    </dgm:pt>
    <dgm:pt modelId="{36C2CDA5-EE4F-4C24-A7D8-4AD78460676A}" type="parTrans" cxnId="{684917D9-CC95-4E46-8D9D-5124C637DA40}">
      <dgm:prSet/>
      <dgm:spPr/>
      <dgm:t>
        <a:bodyPr/>
        <a:lstStyle/>
        <a:p>
          <a:endParaRPr lang="en-US"/>
        </a:p>
      </dgm:t>
    </dgm:pt>
    <dgm:pt modelId="{FB0A8186-8317-45C0-B30B-D61CDDC22459}" type="sibTrans" cxnId="{684917D9-CC95-4E46-8D9D-5124C637DA40}">
      <dgm:prSet/>
      <dgm:spPr/>
      <dgm:t>
        <a:bodyPr/>
        <a:lstStyle/>
        <a:p>
          <a:endParaRPr lang="en-US"/>
        </a:p>
      </dgm:t>
    </dgm:pt>
    <dgm:pt modelId="{913EC2EE-0D71-4BB2-971C-B57952B9606F}">
      <dgm:prSet/>
      <dgm:spPr/>
      <dgm:t>
        <a:bodyPr/>
        <a:lstStyle/>
        <a:p>
          <a:r>
            <a:rPr lang="es-ES"/>
            <a:t>Otras instancias de participación ciudadana</a:t>
          </a:r>
          <a:endParaRPr lang="en-US"/>
        </a:p>
      </dgm:t>
    </dgm:pt>
    <dgm:pt modelId="{3C0F5EB0-C533-4E6F-AB77-E89CA5FB6E9B}" type="parTrans" cxnId="{019C5F00-D7FB-4AEA-A63E-0969F90B785A}">
      <dgm:prSet/>
      <dgm:spPr/>
      <dgm:t>
        <a:bodyPr/>
        <a:lstStyle/>
        <a:p>
          <a:endParaRPr lang="en-US"/>
        </a:p>
      </dgm:t>
    </dgm:pt>
    <dgm:pt modelId="{9DDD2E63-84D1-4F97-B119-D6E0C34F6567}" type="sibTrans" cxnId="{019C5F00-D7FB-4AEA-A63E-0969F90B785A}">
      <dgm:prSet/>
      <dgm:spPr/>
      <dgm:t>
        <a:bodyPr/>
        <a:lstStyle/>
        <a:p>
          <a:endParaRPr lang="en-US"/>
        </a:p>
      </dgm:t>
    </dgm:pt>
    <dgm:pt modelId="{1BD4762B-144E-4E25-A31A-5FB8153FBC7E}" type="pres">
      <dgm:prSet presAssocID="{220C19D8-4EA4-4E93-B6CF-7AC87FB181D2}" presName="linear" presStyleCnt="0">
        <dgm:presLayoutVars>
          <dgm:animLvl val="lvl"/>
          <dgm:resizeHandles val="exact"/>
        </dgm:presLayoutVars>
      </dgm:prSet>
      <dgm:spPr/>
    </dgm:pt>
    <dgm:pt modelId="{3E63A94B-0F5F-43F4-845A-3856A76BB417}" type="pres">
      <dgm:prSet presAssocID="{13F590E0-62C9-4F6A-A022-90030528D459}" presName="parentText" presStyleLbl="node1" presStyleIdx="0" presStyleCnt="5">
        <dgm:presLayoutVars>
          <dgm:chMax val="0"/>
          <dgm:bulletEnabled val="1"/>
        </dgm:presLayoutVars>
      </dgm:prSet>
      <dgm:spPr/>
    </dgm:pt>
    <dgm:pt modelId="{9A7313F3-9088-426B-9F7D-682A2ECBF1F0}" type="pres">
      <dgm:prSet presAssocID="{365160C3-D850-45D6-A1EF-6E81EBF3F530}" presName="spacer" presStyleCnt="0"/>
      <dgm:spPr/>
    </dgm:pt>
    <dgm:pt modelId="{2ABD357F-32CA-485D-B25A-A8219F063D02}" type="pres">
      <dgm:prSet presAssocID="{83EE6B4F-850D-4999-9008-959235817E0C}" presName="parentText" presStyleLbl="node1" presStyleIdx="1" presStyleCnt="5">
        <dgm:presLayoutVars>
          <dgm:chMax val="0"/>
          <dgm:bulletEnabled val="1"/>
        </dgm:presLayoutVars>
      </dgm:prSet>
      <dgm:spPr/>
    </dgm:pt>
    <dgm:pt modelId="{42F137B8-5112-426D-A8B4-7FEC28896E3C}" type="pres">
      <dgm:prSet presAssocID="{6B75B313-8D44-4D0C-8846-2EFEEC77196B}" presName="spacer" presStyleCnt="0"/>
      <dgm:spPr/>
    </dgm:pt>
    <dgm:pt modelId="{589F86F4-3D98-46FB-9A53-A250C996CDDE}" type="pres">
      <dgm:prSet presAssocID="{3F974FB0-D1B6-437C-BC6E-BA6C90892BB2}" presName="parentText" presStyleLbl="node1" presStyleIdx="2" presStyleCnt="5">
        <dgm:presLayoutVars>
          <dgm:chMax val="0"/>
          <dgm:bulletEnabled val="1"/>
        </dgm:presLayoutVars>
      </dgm:prSet>
      <dgm:spPr/>
    </dgm:pt>
    <dgm:pt modelId="{1D171E18-D89B-47CB-A2F2-41D1965946FE}" type="pres">
      <dgm:prSet presAssocID="{60AFA6E2-B0DF-464C-B05D-B5CB041F99D9}" presName="spacer" presStyleCnt="0"/>
      <dgm:spPr/>
    </dgm:pt>
    <dgm:pt modelId="{D15A7A01-AE53-4BA4-BCA1-5A483CDA3D63}" type="pres">
      <dgm:prSet presAssocID="{BDFF155F-A73F-4214-88C3-DA3E6F15F76A}" presName="parentText" presStyleLbl="node1" presStyleIdx="3" presStyleCnt="5">
        <dgm:presLayoutVars>
          <dgm:chMax val="0"/>
          <dgm:bulletEnabled val="1"/>
        </dgm:presLayoutVars>
      </dgm:prSet>
      <dgm:spPr/>
    </dgm:pt>
    <dgm:pt modelId="{2D82755F-85F4-4FB1-B336-E9E3B9CC7E77}" type="pres">
      <dgm:prSet presAssocID="{FB0A8186-8317-45C0-B30B-D61CDDC22459}" presName="spacer" presStyleCnt="0"/>
      <dgm:spPr/>
    </dgm:pt>
    <dgm:pt modelId="{BEF91C59-3537-4EA5-8DE0-8424086E95A4}" type="pres">
      <dgm:prSet presAssocID="{913EC2EE-0D71-4BB2-971C-B57952B9606F}" presName="parentText" presStyleLbl="node1" presStyleIdx="4" presStyleCnt="5">
        <dgm:presLayoutVars>
          <dgm:chMax val="0"/>
          <dgm:bulletEnabled val="1"/>
        </dgm:presLayoutVars>
      </dgm:prSet>
      <dgm:spPr/>
    </dgm:pt>
  </dgm:ptLst>
  <dgm:cxnLst>
    <dgm:cxn modelId="{019C5F00-D7FB-4AEA-A63E-0969F90B785A}" srcId="{220C19D8-4EA4-4E93-B6CF-7AC87FB181D2}" destId="{913EC2EE-0D71-4BB2-971C-B57952B9606F}" srcOrd="4" destOrd="0" parTransId="{3C0F5EB0-C533-4E6F-AB77-E89CA5FB6E9B}" sibTransId="{9DDD2E63-84D1-4F97-B119-D6E0C34F6567}"/>
    <dgm:cxn modelId="{2057F60D-4E34-412A-B933-24B1E4CF1FED}" type="presOf" srcId="{3F974FB0-D1B6-437C-BC6E-BA6C90892BB2}" destId="{589F86F4-3D98-46FB-9A53-A250C996CDDE}" srcOrd="0" destOrd="0" presId="urn:microsoft.com/office/officeart/2005/8/layout/vList2"/>
    <dgm:cxn modelId="{633F0714-EDE7-46FE-97A1-1A6BF4D62587}" type="presOf" srcId="{83EE6B4F-850D-4999-9008-959235817E0C}" destId="{2ABD357F-32CA-485D-B25A-A8219F063D02}" srcOrd="0" destOrd="0" presId="urn:microsoft.com/office/officeart/2005/8/layout/vList2"/>
    <dgm:cxn modelId="{4438F040-8EA3-45DC-999F-6ABE72554FC8}" type="presOf" srcId="{13F590E0-62C9-4F6A-A022-90030528D459}" destId="{3E63A94B-0F5F-43F4-845A-3856A76BB417}" srcOrd="0" destOrd="0" presId="urn:microsoft.com/office/officeart/2005/8/layout/vList2"/>
    <dgm:cxn modelId="{F962BA90-9FDD-4515-BE22-5B951E8E825D}" type="presOf" srcId="{220C19D8-4EA4-4E93-B6CF-7AC87FB181D2}" destId="{1BD4762B-144E-4E25-A31A-5FB8153FBC7E}" srcOrd="0" destOrd="0" presId="urn:microsoft.com/office/officeart/2005/8/layout/vList2"/>
    <dgm:cxn modelId="{E2083C99-474E-4B8E-9F24-02BC9AB5135C}" srcId="{220C19D8-4EA4-4E93-B6CF-7AC87FB181D2}" destId="{3F974FB0-D1B6-437C-BC6E-BA6C90892BB2}" srcOrd="2" destOrd="0" parTransId="{442B1140-91AF-4CE8-BEFD-3DE12F03677D}" sibTransId="{60AFA6E2-B0DF-464C-B05D-B5CB041F99D9}"/>
    <dgm:cxn modelId="{DEF2C4B8-2119-47A0-87B7-827493C8B167}" srcId="{220C19D8-4EA4-4E93-B6CF-7AC87FB181D2}" destId="{83EE6B4F-850D-4999-9008-959235817E0C}" srcOrd="1" destOrd="0" parTransId="{3BF785F3-F38B-4C45-9ADF-09F22C77F929}" sibTransId="{6B75B313-8D44-4D0C-8846-2EFEEC77196B}"/>
    <dgm:cxn modelId="{6AD54DBC-2308-4B67-BBEA-3CF558DE8D06}" type="presOf" srcId="{913EC2EE-0D71-4BB2-971C-B57952B9606F}" destId="{BEF91C59-3537-4EA5-8DE0-8424086E95A4}" srcOrd="0" destOrd="0" presId="urn:microsoft.com/office/officeart/2005/8/layout/vList2"/>
    <dgm:cxn modelId="{DD44D8CB-FED9-41AA-9D95-50FFE920DC51}" srcId="{220C19D8-4EA4-4E93-B6CF-7AC87FB181D2}" destId="{13F590E0-62C9-4F6A-A022-90030528D459}" srcOrd="0" destOrd="0" parTransId="{51397074-6EAC-42C7-9DE6-17285C3D7A73}" sibTransId="{365160C3-D850-45D6-A1EF-6E81EBF3F530}"/>
    <dgm:cxn modelId="{684917D9-CC95-4E46-8D9D-5124C637DA40}" srcId="{220C19D8-4EA4-4E93-B6CF-7AC87FB181D2}" destId="{BDFF155F-A73F-4214-88C3-DA3E6F15F76A}" srcOrd="3" destOrd="0" parTransId="{36C2CDA5-EE4F-4C24-A7D8-4AD78460676A}" sibTransId="{FB0A8186-8317-45C0-B30B-D61CDDC22459}"/>
    <dgm:cxn modelId="{D2CA14DE-A276-4E52-B359-AE82BC2E4A73}" type="presOf" srcId="{BDFF155F-A73F-4214-88C3-DA3E6F15F76A}" destId="{D15A7A01-AE53-4BA4-BCA1-5A483CDA3D63}" srcOrd="0" destOrd="0" presId="urn:microsoft.com/office/officeart/2005/8/layout/vList2"/>
    <dgm:cxn modelId="{CD661C0D-54BF-4D26-B65E-32780B4F8A8F}" type="presParOf" srcId="{1BD4762B-144E-4E25-A31A-5FB8153FBC7E}" destId="{3E63A94B-0F5F-43F4-845A-3856A76BB417}" srcOrd="0" destOrd="0" presId="urn:microsoft.com/office/officeart/2005/8/layout/vList2"/>
    <dgm:cxn modelId="{0C7A5B0A-56D2-41ED-8B0F-284C965185DF}" type="presParOf" srcId="{1BD4762B-144E-4E25-A31A-5FB8153FBC7E}" destId="{9A7313F3-9088-426B-9F7D-682A2ECBF1F0}" srcOrd="1" destOrd="0" presId="urn:microsoft.com/office/officeart/2005/8/layout/vList2"/>
    <dgm:cxn modelId="{FEBC156B-64F6-423C-95A7-EB5B69E77966}" type="presParOf" srcId="{1BD4762B-144E-4E25-A31A-5FB8153FBC7E}" destId="{2ABD357F-32CA-485D-B25A-A8219F063D02}" srcOrd="2" destOrd="0" presId="urn:microsoft.com/office/officeart/2005/8/layout/vList2"/>
    <dgm:cxn modelId="{71889B41-2401-472E-AFEF-1BA9F1B34BD0}" type="presParOf" srcId="{1BD4762B-144E-4E25-A31A-5FB8153FBC7E}" destId="{42F137B8-5112-426D-A8B4-7FEC28896E3C}" srcOrd="3" destOrd="0" presId="urn:microsoft.com/office/officeart/2005/8/layout/vList2"/>
    <dgm:cxn modelId="{9EA9D36E-62E1-4C95-9783-681E3C51DB20}" type="presParOf" srcId="{1BD4762B-144E-4E25-A31A-5FB8153FBC7E}" destId="{589F86F4-3D98-46FB-9A53-A250C996CDDE}" srcOrd="4" destOrd="0" presId="urn:microsoft.com/office/officeart/2005/8/layout/vList2"/>
    <dgm:cxn modelId="{28CC4684-D4EA-4DAC-A7EB-28D8DB60C3ED}" type="presParOf" srcId="{1BD4762B-144E-4E25-A31A-5FB8153FBC7E}" destId="{1D171E18-D89B-47CB-A2F2-41D1965946FE}" srcOrd="5" destOrd="0" presId="urn:microsoft.com/office/officeart/2005/8/layout/vList2"/>
    <dgm:cxn modelId="{9AE2FEAE-EBF7-4844-BCF0-827AE84EF759}" type="presParOf" srcId="{1BD4762B-144E-4E25-A31A-5FB8153FBC7E}" destId="{D15A7A01-AE53-4BA4-BCA1-5A483CDA3D63}" srcOrd="6" destOrd="0" presId="urn:microsoft.com/office/officeart/2005/8/layout/vList2"/>
    <dgm:cxn modelId="{CA4F0B20-7F94-4F23-8F67-3DE15BF168B2}" type="presParOf" srcId="{1BD4762B-144E-4E25-A31A-5FB8153FBC7E}" destId="{2D82755F-85F4-4FB1-B336-E9E3B9CC7E77}" srcOrd="7" destOrd="0" presId="urn:microsoft.com/office/officeart/2005/8/layout/vList2"/>
    <dgm:cxn modelId="{FC8976C5-B9C6-4C36-A17B-3B83020EE81D}" type="presParOf" srcId="{1BD4762B-144E-4E25-A31A-5FB8153FBC7E}" destId="{BEF91C59-3537-4EA5-8DE0-8424086E95A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14E37-C2A6-426C-B3FB-52961C30DF76}">
      <dsp:nvSpPr>
        <dsp:cNvPr id="0" name=""/>
        <dsp:cNvSpPr/>
      </dsp:nvSpPr>
      <dsp:spPr>
        <a:xfrm>
          <a:off x="1037" y="503104"/>
          <a:ext cx="2211709" cy="473741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dirty="0"/>
            <a:t>La Dirección ofrece talleres en control social, socialización de la Ley 850 de 2003, conformación de veedurías ciudadanas, ejercicios frente al uso de los mecanismos jurídicos para ejercer control social, la importancia del control social en la Ley 1757 de 2015 de participación ciudadana, fortalecimiento de las organizaciones sociales que lleven a cabo el ejercicio del control social, al igual que el apoyo y acompañamiento a entidades públicas que estén interesadas en capacitarse y apoyarse frente a este tema.</a:t>
          </a:r>
          <a:endParaRPr lang="en-US" sz="1200" kern="1200" dirty="0"/>
        </a:p>
      </dsp:txBody>
      <dsp:txXfrm>
        <a:off x="65816" y="567883"/>
        <a:ext cx="2082151" cy="4607857"/>
      </dsp:txXfrm>
    </dsp:sp>
    <dsp:sp modelId="{D9BAD404-1F12-4814-A5E4-C4695BE402F9}">
      <dsp:nvSpPr>
        <dsp:cNvPr id="0" name=""/>
        <dsp:cNvSpPr/>
      </dsp:nvSpPr>
      <dsp:spPr>
        <a:xfrm>
          <a:off x="2433917" y="2597560"/>
          <a:ext cx="468882" cy="548503"/>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433917" y="2707261"/>
        <a:ext cx="328217" cy="329101"/>
      </dsp:txXfrm>
    </dsp:sp>
    <dsp:sp modelId="{293DE284-6F0C-4086-926A-3559936417BB}">
      <dsp:nvSpPr>
        <dsp:cNvPr id="0" name=""/>
        <dsp:cNvSpPr/>
      </dsp:nvSpPr>
      <dsp:spPr>
        <a:xfrm>
          <a:off x="3097430" y="649342"/>
          <a:ext cx="2211709" cy="4444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s-ES" sz="1200" kern="1200"/>
            <a:t>Por otra parte, el Ministerio del Interior ejerce los roles de coordinación y secretaría técnica de la Red Institucional de Apoyo a las Veedurías Ciudadanas (art. 22 de la Ley 850 de 2003), en donde se ofrece apoyo legal y la promoción de la vigilancia.</a:t>
          </a:r>
          <a:endParaRPr lang="en-US" sz="1200" kern="1200"/>
        </a:p>
      </dsp:txBody>
      <dsp:txXfrm>
        <a:off x="3162209" y="714121"/>
        <a:ext cx="2082151" cy="4315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3A94B-0F5F-43F4-845A-3856A76BB417}">
      <dsp:nvSpPr>
        <dsp:cNvPr id="0" name=""/>
        <dsp:cNvSpPr/>
      </dsp:nvSpPr>
      <dsp:spPr>
        <a:xfrm>
          <a:off x="0" y="92769"/>
          <a:ext cx="4818888" cy="63560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Veedurías ciudadanas (Ley 850 de 2003)</a:t>
          </a:r>
          <a:endParaRPr lang="en-US" sz="1600" kern="1200"/>
        </a:p>
      </dsp:txBody>
      <dsp:txXfrm>
        <a:off x="31028" y="123797"/>
        <a:ext cx="4756832" cy="573546"/>
      </dsp:txXfrm>
    </dsp:sp>
    <dsp:sp modelId="{2ABD357F-32CA-485D-B25A-A8219F063D02}">
      <dsp:nvSpPr>
        <dsp:cNvPr id="0" name=""/>
        <dsp:cNvSpPr/>
      </dsp:nvSpPr>
      <dsp:spPr>
        <a:xfrm>
          <a:off x="0" y="774452"/>
          <a:ext cx="4818888" cy="635602"/>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Juntas de vigilancia (Ley 454 de 1988)</a:t>
          </a:r>
          <a:endParaRPr lang="en-US" sz="1600" kern="1200"/>
        </a:p>
      </dsp:txBody>
      <dsp:txXfrm>
        <a:off x="31028" y="805480"/>
        <a:ext cx="4756832" cy="573546"/>
      </dsp:txXfrm>
    </dsp:sp>
    <dsp:sp modelId="{589F86F4-3D98-46FB-9A53-A250C996CDDE}">
      <dsp:nvSpPr>
        <dsp:cNvPr id="0" name=""/>
        <dsp:cNvSpPr/>
      </dsp:nvSpPr>
      <dsp:spPr>
        <a:xfrm>
          <a:off x="0" y="1456134"/>
          <a:ext cx="4818888" cy="635602"/>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Comités de Desarrollo y Control Social de los Servicios Públicos Domiciliarios (Ley 142 de 1994)</a:t>
          </a:r>
          <a:endParaRPr lang="en-US" sz="1600" kern="1200"/>
        </a:p>
      </dsp:txBody>
      <dsp:txXfrm>
        <a:off x="31028" y="1487162"/>
        <a:ext cx="4756832" cy="573546"/>
      </dsp:txXfrm>
    </dsp:sp>
    <dsp:sp modelId="{D15A7A01-AE53-4BA4-BCA1-5A483CDA3D63}">
      <dsp:nvSpPr>
        <dsp:cNvPr id="0" name=""/>
        <dsp:cNvSpPr/>
      </dsp:nvSpPr>
      <dsp:spPr>
        <a:xfrm>
          <a:off x="0" y="2137817"/>
          <a:ext cx="4818888" cy="635602"/>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Auditorías Ciudadanas</a:t>
          </a:r>
          <a:endParaRPr lang="en-US" sz="1600" kern="1200"/>
        </a:p>
      </dsp:txBody>
      <dsp:txXfrm>
        <a:off x="31028" y="2168845"/>
        <a:ext cx="4756832" cy="573546"/>
      </dsp:txXfrm>
    </dsp:sp>
    <dsp:sp modelId="{BEF91C59-3537-4EA5-8DE0-8424086E95A4}">
      <dsp:nvSpPr>
        <dsp:cNvPr id="0" name=""/>
        <dsp:cNvSpPr/>
      </dsp:nvSpPr>
      <dsp:spPr>
        <a:xfrm>
          <a:off x="0" y="2819499"/>
          <a:ext cx="4818888" cy="635602"/>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s-ES" sz="1600" kern="1200"/>
            <a:t>Otras instancias de participación ciudadana</a:t>
          </a:r>
          <a:endParaRPr lang="en-US" sz="1600" kern="1200"/>
        </a:p>
      </dsp:txBody>
      <dsp:txXfrm>
        <a:off x="31028" y="2850527"/>
        <a:ext cx="4756832" cy="57354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888FA6-5286-FA0A-C32E-568297D6A4F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64829CE-1C39-A8A4-6925-CCE9367697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F85169C2-A9A9-DCF9-7ABA-2D7474EE3C2A}"/>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EFE7154F-82D0-C20F-4EAD-2466211375A5}"/>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9F35FDF-A348-5C9D-C8EA-3271D504EFA4}"/>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49511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9E9727-DD83-2083-FB93-A773B9ED7D0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34BCC4D-946C-26BE-832D-99614B0E62B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B904F44-33A2-793E-BFC5-B75AC57EC9D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26257EA9-D432-1230-5AB4-135AD7315BB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33888D0-3ECD-5A95-DFBE-7E7C0FC499E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60744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A2A8E5D-AF58-82F2-99C7-5C69631BF8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B6ED6E0-4E22-0535-0BED-5FAC28C1ECC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694319A-1E37-1775-131C-32CBBDE2A42B}"/>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3DC00B48-7653-131E-EEA9-A318676AEC6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630B345-8BA6-27DD-9385-6BD760DEB905}"/>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75839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DF4E6C-BAB3-5974-94F0-EF0A05906A2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31108F2-74F6-4720-3A9F-A32B2C827F7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7E311CB-03D2-0C20-87F9-DE57D7B112CD}"/>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3754A29E-841E-EA51-894F-FEACE369A35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A4A0954-3304-979B-A3E2-3F9B0A1E75CA}"/>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62725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32BCD7-CA6E-AAF0-CC5E-D6CDDD9229B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E2EAEB6-D936-06FF-C36E-47A27BD0A7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A3FE85F-9821-ABD6-FE05-D37B7D0E3081}"/>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48A44CD6-0D57-BC1F-6074-A517BC1BE47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4C89C4F-B374-0DA5-0925-95EA2BBCAB7B}"/>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5271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E9C50-DBF9-1ECE-1F8E-E2DADEE12D9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01E74EB-C846-DBCE-3B99-1C716C48D69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55E474B6-893B-CCBA-A941-08BA81EB5F5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312AC21C-B99C-4D51-DFA7-7D80B590ABCD}"/>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C4D64A0D-E1B1-4411-6011-1668E0139A5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26B114E-E7EF-58BE-847B-8A24535326B8}"/>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7852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F26B4-EC4B-14E4-DD73-935C36FDA66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499DCEB-8B32-1A71-8DBA-BA9CC52C6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4870ECF-6E50-DCE8-6C80-1A4D90AE1A0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70729EB-4B19-22C4-27C9-647259DC74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797D3C0-70F5-AE6F-E103-C9B7025B9F9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1BD23DC7-FF27-3275-E3B7-1F69703851F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8" name="Marcador de pie de página 7">
            <a:extLst>
              <a:ext uri="{FF2B5EF4-FFF2-40B4-BE49-F238E27FC236}">
                <a16:creationId xmlns:a16="http://schemas.microsoft.com/office/drawing/2014/main" id="{5B421A49-1ECC-9D79-B9FD-94EE7CBD5F4D}"/>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F05D37D-141E-A3E7-66FC-3C343C280550}"/>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621936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3F3A8C-0A64-1C1F-4717-46A2E330703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D7D633F-60B0-C1A6-C8B4-B8EC342DF63C}"/>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4" name="Marcador de pie de página 3">
            <a:extLst>
              <a:ext uri="{FF2B5EF4-FFF2-40B4-BE49-F238E27FC236}">
                <a16:creationId xmlns:a16="http://schemas.microsoft.com/office/drawing/2014/main" id="{3F1104B0-C8D9-B1F6-6BE1-84F6309792CD}"/>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0F893DFB-7C7F-331C-65DA-D3A92BCC308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4104077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ED683A-2120-0180-7653-BC9959E36678}"/>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3" name="Marcador de pie de página 2">
            <a:extLst>
              <a:ext uri="{FF2B5EF4-FFF2-40B4-BE49-F238E27FC236}">
                <a16:creationId xmlns:a16="http://schemas.microsoft.com/office/drawing/2014/main" id="{0E249F9E-1EAA-4BA6-06E3-74EBD2C0A14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1E787CB2-D4C3-C6EA-E493-43F516DDF86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211780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B562CB-4043-4412-439D-2AA99B6073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E54EAFB-DDBA-F46C-9525-5B3ED115BC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2FCE3467-0879-AED8-F4FA-9E73FE3BD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B99CB6-F4DC-0F20-4DF4-84553D110C10}"/>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11129F3C-D817-87B9-B856-8F14713F0B79}"/>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E269382-F3FF-B9E1-0637-693B4EECB847}"/>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369928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EE655-5D4C-0CC2-E2C1-61A2C53642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E85E811D-6753-06E3-B4AB-D2645178A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60A99ECE-EE4C-A562-22A2-F9B0EC9B2F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E729E6A-4DEE-6E40-09A5-898DCB160A6F}"/>
              </a:ext>
            </a:extLst>
          </p:cNvPr>
          <p:cNvSpPr>
            <a:spLocks noGrp="1"/>
          </p:cNvSpPr>
          <p:nvPr>
            <p:ph type="dt" sz="half" idx="10"/>
          </p:nvPr>
        </p:nvSpPr>
        <p:spPr/>
        <p:txBody>
          <a:bodyPr/>
          <a:lstStyle/>
          <a:p>
            <a:fld id="{3B2E5218-537F-4EF3-B92A-31DC289B42A9}" type="datetimeFigureOut">
              <a:rPr lang="es-CO" smtClean="0"/>
              <a:t>25/09/2023</a:t>
            </a:fld>
            <a:endParaRPr lang="es-CO"/>
          </a:p>
        </p:txBody>
      </p:sp>
      <p:sp>
        <p:nvSpPr>
          <p:cNvPr id="6" name="Marcador de pie de página 5">
            <a:extLst>
              <a:ext uri="{FF2B5EF4-FFF2-40B4-BE49-F238E27FC236}">
                <a16:creationId xmlns:a16="http://schemas.microsoft.com/office/drawing/2014/main" id="{3685692A-A432-2BAB-88A7-265C13F232F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490D2C5-182D-C8B1-CB6D-DBD23A915833}"/>
              </a:ext>
            </a:extLst>
          </p:cNvPr>
          <p:cNvSpPr>
            <a:spLocks noGrp="1"/>
          </p:cNvSpPr>
          <p:nvPr>
            <p:ph type="sldNum" sz="quarter" idx="12"/>
          </p:nvPr>
        </p:nvSpPr>
        <p:spPr/>
        <p:txBody>
          <a:bodyPr/>
          <a:lstStyle/>
          <a:p>
            <a:fld id="{670BFE8E-DF12-41A3-B94D-762B78368B32}" type="slidenum">
              <a:rPr lang="es-CO" smtClean="0"/>
              <a:t>‹Nº›</a:t>
            </a:fld>
            <a:endParaRPr lang="es-CO"/>
          </a:p>
        </p:txBody>
      </p:sp>
    </p:spTree>
    <p:extLst>
      <p:ext uri="{BB962C8B-B14F-4D97-AF65-F5344CB8AC3E}">
        <p14:creationId xmlns:p14="http://schemas.microsoft.com/office/powerpoint/2010/main" val="118682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BBADE65-2FD0-8810-D61B-F1108F5C6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FBDFBC6-944C-D80A-C3E9-500635E4D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08EFD31-BFDA-30BA-CF7E-57EFD8807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5218-537F-4EF3-B92A-31DC289B42A9}" type="datetimeFigureOut">
              <a:rPr lang="es-CO" smtClean="0"/>
              <a:t>25/09/2023</a:t>
            </a:fld>
            <a:endParaRPr lang="es-CO"/>
          </a:p>
        </p:txBody>
      </p:sp>
      <p:sp>
        <p:nvSpPr>
          <p:cNvPr id="5" name="Marcador de pie de página 4">
            <a:extLst>
              <a:ext uri="{FF2B5EF4-FFF2-40B4-BE49-F238E27FC236}">
                <a16:creationId xmlns:a16="http://schemas.microsoft.com/office/drawing/2014/main" id="{1A37CB6F-1407-CC31-4A77-9376664D4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0437D0F-DE08-1E82-A90F-7BD446B822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BFE8E-DF12-41A3-B94D-762B78368B32}" type="slidenum">
              <a:rPr lang="es-CO" smtClean="0"/>
              <a:t>‹Nº›</a:t>
            </a:fld>
            <a:endParaRPr lang="es-CO"/>
          </a:p>
        </p:txBody>
      </p:sp>
    </p:spTree>
    <p:extLst>
      <p:ext uri="{BB962C8B-B14F-4D97-AF65-F5344CB8AC3E}">
        <p14:creationId xmlns:p14="http://schemas.microsoft.com/office/powerpoint/2010/main" val="3126548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AA67C3D-6D28-4C64-81F8-295FC9396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sp>
        <p:nvSpPr>
          <p:cNvPr id="26" name="Freeform: Shape 25">
            <a:extLst>
              <a:ext uri="{FF2B5EF4-FFF2-40B4-BE49-F238E27FC236}">
                <a16:creationId xmlns:a16="http://schemas.microsoft.com/office/drawing/2014/main" id="{8DBEAE55-3EA1-41D7-A212-5F7D8986C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12206"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8" name="Freeform: Shape 27">
            <a:extLst>
              <a:ext uri="{FF2B5EF4-FFF2-40B4-BE49-F238E27FC236}">
                <a16:creationId xmlns:a16="http://schemas.microsoft.com/office/drawing/2014/main" id="{CFC5F0E7-644F-4101-BE72-12825CF53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417551"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Imagen 4">
            <a:extLst>
              <a:ext uri="{FF2B5EF4-FFF2-40B4-BE49-F238E27FC236}">
                <a16:creationId xmlns:a16="http://schemas.microsoft.com/office/drawing/2014/main" id="{3DD50ADF-4240-3D0E-68A0-0E1230E78FA0}"/>
              </a:ext>
            </a:extLst>
          </p:cNvPr>
          <p:cNvPicPr>
            <a:picLocks noChangeAspect="1"/>
          </p:cNvPicPr>
          <p:nvPr/>
        </p:nvPicPr>
        <p:blipFill rotWithShape="1">
          <a:blip r:embed="rId2"/>
          <a:srcRect l="10930" r="3043" b="-2"/>
          <a:stretch/>
        </p:blipFill>
        <p:spPr>
          <a:xfrm>
            <a:off x="2664294" y="-1"/>
            <a:ext cx="9526226" cy="3405188"/>
          </a:xfrm>
          <a:custGeom>
            <a:avLst/>
            <a:gdLst/>
            <a:ahLst/>
            <a:cxnLst/>
            <a:rect l="l" t="t" r="r" b="b"/>
            <a:pathLst>
              <a:path w="9526226" h="3405188">
                <a:moveTo>
                  <a:pt x="1617925" y="0"/>
                </a:moveTo>
                <a:lnTo>
                  <a:pt x="2711158" y="0"/>
                </a:lnTo>
                <a:lnTo>
                  <a:pt x="3027357" y="0"/>
                </a:lnTo>
                <a:lnTo>
                  <a:pt x="3491324" y="0"/>
                </a:lnTo>
                <a:lnTo>
                  <a:pt x="5200853" y="0"/>
                </a:lnTo>
                <a:lnTo>
                  <a:pt x="9526226" y="0"/>
                </a:lnTo>
                <a:lnTo>
                  <a:pt x="9526226" y="3405188"/>
                </a:lnTo>
                <a:lnTo>
                  <a:pt x="0" y="3405188"/>
                </a:lnTo>
                <a:lnTo>
                  <a:pt x="1596" y="3337395"/>
                </a:lnTo>
                <a:cubicBezTo>
                  <a:pt x="68390" y="1928213"/>
                  <a:pt x="632836" y="708413"/>
                  <a:pt x="1595801" y="14997"/>
                </a:cubicBezTo>
                <a:close/>
              </a:path>
            </a:pathLst>
          </a:custGeom>
        </p:spPr>
      </p:pic>
      <p:sp>
        <p:nvSpPr>
          <p:cNvPr id="30" name="Freeform: Shape 29">
            <a:extLst>
              <a:ext uri="{FF2B5EF4-FFF2-40B4-BE49-F238E27FC236}">
                <a16:creationId xmlns:a16="http://schemas.microsoft.com/office/drawing/2014/main" id="{74283919-7E00-4FC2-BFC9-3F56E58808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4294" y="0"/>
            <a:ext cx="1953741" cy="3405188"/>
          </a:xfrm>
          <a:custGeom>
            <a:avLst/>
            <a:gdLst>
              <a:gd name="connsiteX0" fmla="*/ 340960 w 1953741"/>
              <a:gd name="connsiteY0" fmla="*/ 0 h 3405188"/>
              <a:gd name="connsiteX1" fmla="*/ 0 w 1953741"/>
              <a:gd name="connsiteY1" fmla="*/ 0 h 3405188"/>
              <a:gd name="connsiteX2" fmla="*/ 0 w 1953741"/>
              <a:gd name="connsiteY2" fmla="*/ 1 h 3405188"/>
              <a:gd name="connsiteX3" fmla="*/ 121075 w 1953741"/>
              <a:gd name="connsiteY3" fmla="*/ 1 h 3405188"/>
              <a:gd name="connsiteX4" fmla="*/ 143661 w 1953741"/>
              <a:gd name="connsiteY4" fmla="*/ 14998 h 3405188"/>
              <a:gd name="connsiteX5" fmla="*/ 1771120 w 1953741"/>
              <a:gd name="connsiteY5" fmla="*/ 3337396 h 3405188"/>
              <a:gd name="connsiteX6" fmla="*/ 1772750 w 1953741"/>
              <a:gd name="connsiteY6" fmla="*/ 3405188 h 3405188"/>
              <a:gd name="connsiteX7" fmla="*/ 1953741 w 1953741"/>
              <a:gd name="connsiteY7" fmla="*/ 3405188 h 3405188"/>
              <a:gd name="connsiteX8" fmla="*/ 1937324 w 1953741"/>
              <a:gd name="connsiteY8" fmla="*/ 3058183 h 3405188"/>
              <a:gd name="connsiteX9" fmla="*/ 363084 w 1953741"/>
              <a:gd name="connsiteY9" fmla="*/ 14997 h 3405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53741" h="3405188">
                <a:moveTo>
                  <a:pt x="340960" y="0"/>
                </a:moveTo>
                <a:lnTo>
                  <a:pt x="0" y="0"/>
                </a:lnTo>
                <a:lnTo>
                  <a:pt x="0" y="1"/>
                </a:lnTo>
                <a:lnTo>
                  <a:pt x="121075" y="1"/>
                </a:lnTo>
                <a:lnTo>
                  <a:pt x="143661" y="14998"/>
                </a:lnTo>
                <a:cubicBezTo>
                  <a:pt x="1126713" y="708414"/>
                  <a:pt x="1702933" y="1928214"/>
                  <a:pt x="1771120" y="3337396"/>
                </a:cubicBezTo>
                <a:lnTo>
                  <a:pt x="1772750" y="3405188"/>
                </a:lnTo>
                <a:lnTo>
                  <a:pt x="1953741" y="3405188"/>
                </a:lnTo>
                <a:lnTo>
                  <a:pt x="1937324" y="3058183"/>
                </a:lnTo>
                <a:cubicBezTo>
                  <a:pt x="1813464" y="1767912"/>
                  <a:pt x="1261851" y="662186"/>
                  <a:pt x="363084"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Imagen 1">
            <a:extLst>
              <a:ext uri="{FF2B5EF4-FFF2-40B4-BE49-F238E27FC236}">
                <a16:creationId xmlns:a16="http://schemas.microsoft.com/office/drawing/2014/main" id="{192D5373-BEFA-62F1-487C-8712F6A1A9C8}"/>
              </a:ext>
            </a:extLst>
          </p:cNvPr>
          <p:cNvPicPr>
            <a:picLocks noChangeAspect="1"/>
          </p:cNvPicPr>
          <p:nvPr/>
        </p:nvPicPr>
        <p:blipFill rotWithShape="1">
          <a:blip r:embed="rId3"/>
          <a:srcRect t="8362" r="-1" b="4499"/>
          <a:stretch/>
        </p:blipFill>
        <p:spPr>
          <a:xfrm>
            <a:off x="2660676" y="3452815"/>
            <a:ext cx="9531324" cy="3405187"/>
          </a:xfrm>
          <a:custGeom>
            <a:avLst/>
            <a:gdLst/>
            <a:ahLst/>
            <a:cxnLst/>
            <a:rect l="l" t="t" r="r" b="b"/>
            <a:pathLst>
              <a:path w="9531324" h="3405187">
                <a:moveTo>
                  <a:pt x="3977" y="0"/>
                </a:moveTo>
                <a:lnTo>
                  <a:pt x="9531324" y="0"/>
                </a:lnTo>
                <a:lnTo>
                  <a:pt x="9531324" y="3405187"/>
                </a:lnTo>
                <a:lnTo>
                  <a:pt x="5205951" y="3405187"/>
                </a:lnTo>
                <a:lnTo>
                  <a:pt x="3496422" y="3405187"/>
                </a:lnTo>
                <a:lnTo>
                  <a:pt x="3032455" y="3405187"/>
                </a:lnTo>
                <a:lnTo>
                  <a:pt x="2716256" y="3405187"/>
                </a:lnTo>
                <a:lnTo>
                  <a:pt x="2502754" y="3405187"/>
                </a:lnTo>
                <a:lnTo>
                  <a:pt x="2390998" y="3327786"/>
                </a:lnTo>
                <a:cubicBezTo>
                  <a:pt x="2217180" y="3200295"/>
                  <a:pt x="2046553" y="3062584"/>
                  <a:pt x="1874350" y="2922001"/>
                </a:cubicBezTo>
                <a:cubicBezTo>
                  <a:pt x="928725" y="2150026"/>
                  <a:pt x="0" y="1516318"/>
                  <a:pt x="0" y="168843"/>
                </a:cubicBezTo>
                <a:close/>
              </a:path>
            </a:pathLst>
          </a:custGeom>
        </p:spPr>
      </p:pic>
      <p:sp>
        <p:nvSpPr>
          <p:cNvPr id="32" name="Freeform: Shape 31">
            <a:extLst>
              <a:ext uri="{FF2B5EF4-FFF2-40B4-BE49-F238E27FC236}">
                <a16:creationId xmlns:a16="http://schemas.microsoft.com/office/drawing/2014/main" id="{2217FF4A-5EDF-43B7-90EE-BDD9F1E9E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60676" y="3452813"/>
            <a:ext cx="2740990" cy="3405187"/>
          </a:xfrm>
          <a:custGeom>
            <a:avLst/>
            <a:gdLst>
              <a:gd name="connsiteX0" fmla="*/ 2737014 w 2740990"/>
              <a:gd name="connsiteY0" fmla="*/ 0 h 3405187"/>
              <a:gd name="connsiteX1" fmla="*/ 2550901 w 2740990"/>
              <a:gd name="connsiteY1" fmla="*/ 0 h 3405187"/>
              <a:gd name="connsiteX2" fmla="*/ 2554960 w 2740990"/>
              <a:gd name="connsiteY2" fmla="*/ 168844 h 3405187"/>
              <a:gd name="connsiteX3" fmla="*/ 641512 w 2740990"/>
              <a:gd name="connsiteY3" fmla="*/ 2922002 h 3405187"/>
              <a:gd name="connsiteX4" fmla="*/ 114085 w 2740990"/>
              <a:gd name="connsiteY4" fmla="*/ 3327787 h 3405187"/>
              <a:gd name="connsiteX5" fmla="*/ 0 w 2740990"/>
              <a:gd name="connsiteY5" fmla="*/ 3405187 h 3405187"/>
              <a:gd name="connsiteX6" fmla="*/ 24734 w 2740990"/>
              <a:gd name="connsiteY6" fmla="*/ 3405187 h 3405187"/>
              <a:gd name="connsiteX7" fmla="*/ 238236 w 2740990"/>
              <a:gd name="connsiteY7" fmla="*/ 3405187 h 3405187"/>
              <a:gd name="connsiteX8" fmla="*/ 349992 w 2740990"/>
              <a:gd name="connsiteY8" fmla="*/ 3327786 h 3405187"/>
              <a:gd name="connsiteX9" fmla="*/ 866640 w 2740990"/>
              <a:gd name="connsiteY9" fmla="*/ 2922001 h 3405187"/>
              <a:gd name="connsiteX10" fmla="*/ 2740990 w 2740990"/>
              <a:gd name="connsiteY10" fmla="*/ 168843 h 3405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40990" h="3405187">
                <a:moveTo>
                  <a:pt x="2737014" y="0"/>
                </a:moveTo>
                <a:lnTo>
                  <a:pt x="2550901" y="0"/>
                </a:lnTo>
                <a:lnTo>
                  <a:pt x="2554960" y="168844"/>
                </a:lnTo>
                <a:cubicBezTo>
                  <a:pt x="2554960" y="1516319"/>
                  <a:pt x="1606862" y="2150027"/>
                  <a:pt x="641512" y="2922002"/>
                </a:cubicBezTo>
                <a:cubicBezTo>
                  <a:pt x="465716" y="3062585"/>
                  <a:pt x="291530" y="3200296"/>
                  <a:pt x="114085" y="3327787"/>
                </a:cubicBezTo>
                <a:lnTo>
                  <a:pt x="0" y="3405187"/>
                </a:lnTo>
                <a:lnTo>
                  <a:pt x="24734" y="3405187"/>
                </a:lnTo>
                <a:lnTo>
                  <a:pt x="238236" y="3405187"/>
                </a:lnTo>
                <a:lnTo>
                  <a:pt x="349992" y="3327786"/>
                </a:lnTo>
                <a:cubicBezTo>
                  <a:pt x="523810" y="3200295"/>
                  <a:pt x="694437" y="3062584"/>
                  <a:pt x="866640" y="2922001"/>
                </a:cubicBezTo>
                <a:cubicBezTo>
                  <a:pt x="1812265" y="2150026"/>
                  <a:pt x="2740990" y="1516318"/>
                  <a:pt x="2740990" y="168843"/>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24174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27E68D9-11D1-3B48-41BF-25F2C3BD44B0}"/>
              </a:ext>
            </a:extLst>
          </p:cNvPr>
          <p:cNvSpPr>
            <a:spLocks noGrp="1"/>
          </p:cNvSpPr>
          <p:nvPr>
            <p:ph type="title"/>
          </p:nvPr>
        </p:nvSpPr>
        <p:spPr>
          <a:xfrm>
            <a:off x="640080" y="325369"/>
            <a:ext cx="4368602" cy="1956841"/>
          </a:xfrm>
        </p:spPr>
        <p:txBody>
          <a:bodyPr anchor="b">
            <a:normAutofit/>
          </a:bodyPr>
          <a:lstStyle/>
          <a:p>
            <a:r>
              <a:rPr lang="es-ES" sz="5400" b="1"/>
              <a:t>¿Qué es control social?</a:t>
            </a:r>
            <a:endParaRPr lang="es-CO" sz="5400" b="1"/>
          </a:p>
        </p:txBody>
      </p:sp>
      <p:sp>
        <p:nvSpPr>
          <p:cNvPr id="2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613CDAC-D3ED-7963-1C75-09B40720D248}"/>
              </a:ext>
            </a:extLst>
          </p:cNvPr>
          <p:cNvSpPr>
            <a:spLocks noGrp="1"/>
          </p:cNvSpPr>
          <p:nvPr>
            <p:ph idx="1"/>
          </p:nvPr>
        </p:nvSpPr>
        <p:spPr>
          <a:xfrm>
            <a:off x="640080" y="2872899"/>
            <a:ext cx="4243589" cy="3320668"/>
          </a:xfrm>
        </p:spPr>
        <p:txBody>
          <a:bodyPr>
            <a:normAutofit/>
          </a:bodyPr>
          <a:lstStyle/>
          <a:p>
            <a:pPr marL="0" indent="0">
              <a:buNone/>
            </a:pPr>
            <a:r>
              <a:rPr lang="es-ES" sz="1700" dirty="0"/>
              <a:t>El control social es el derecho y un deber que tienen todas y todos los ciudadanos, individual o colectivamente, a vigilar y fiscalizar la gestión pública con el fin de acompañar el cumplimiento de los fines del Estado, promover y alcanzar la realización de los derechos y buscar la consolidación de la democracia y la gobernabilidad, teniendo clara la importancia de brindar mecanismos que permitan a los ciudadanos ser participes de la toma de decisiones para bienestar de sus comunidades, y permitiéndoles de esta forma empoderarse de los temas de estado.</a:t>
            </a:r>
            <a:endParaRPr lang="es-CO" sz="1700" dirty="0"/>
          </a:p>
        </p:txBody>
      </p:sp>
      <p:pic>
        <p:nvPicPr>
          <p:cNvPr id="5" name="Imagen 4" descr="Icono&#10;&#10;Descripción generada automáticamente">
            <a:extLst>
              <a:ext uri="{FF2B5EF4-FFF2-40B4-BE49-F238E27FC236}">
                <a16:creationId xmlns:a16="http://schemas.microsoft.com/office/drawing/2014/main" id="{7D7BEF5C-8BB4-EB5A-9DC3-4F0CEB6D552F}"/>
              </a:ext>
            </a:extLst>
          </p:cNvPr>
          <p:cNvPicPr>
            <a:picLocks noChangeAspect="1"/>
          </p:cNvPicPr>
          <p:nvPr/>
        </p:nvPicPr>
        <p:blipFill rotWithShape="1">
          <a:blip r:embed="rId2"/>
          <a:srcRect t="3051" r="-2" b="635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11858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3AF05561-67D3-83A5-825D-736CCF4AF504}"/>
              </a:ext>
            </a:extLst>
          </p:cNvPr>
          <p:cNvPicPr>
            <a:picLocks noChangeAspect="1"/>
          </p:cNvPicPr>
          <p:nvPr/>
        </p:nvPicPr>
        <p:blipFill rotWithShape="1">
          <a:blip r:embed="rId2"/>
          <a:srcRect l="-1" t="37874" r="-1" b="301"/>
          <a:stretch/>
        </p:blipFill>
        <p:spPr>
          <a:xfrm>
            <a:off x="5310177" y="1618310"/>
            <a:ext cx="6878775" cy="425271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graphicFrame>
        <p:nvGraphicFramePr>
          <p:cNvPr id="39" name="Marcador de contenido 2">
            <a:extLst>
              <a:ext uri="{FF2B5EF4-FFF2-40B4-BE49-F238E27FC236}">
                <a16:creationId xmlns:a16="http://schemas.microsoft.com/office/drawing/2014/main" id="{5F21A363-A2D1-9844-6493-CB08B61B83AF}"/>
              </a:ext>
            </a:extLst>
          </p:cNvPr>
          <p:cNvGraphicFramePr>
            <a:graphicFrameLocks noGrp="1"/>
          </p:cNvGraphicFramePr>
          <p:nvPr>
            <p:ph idx="1"/>
            <p:extLst>
              <p:ext uri="{D42A27DB-BD31-4B8C-83A1-F6EECF244321}">
                <p14:modId xmlns:p14="http://schemas.microsoft.com/office/powerpoint/2010/main" val="128095421"/>
              </p:ext>
            </p:extLst>
          </p:nvPr>
        </p:nvGraphicFramePr>
        <p:xfrm>
          <a:off x="0" y="449944"/>
          <a:ext cx="5310177" cy="5743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989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057770E-6EB7-D6BA-907E-FE2AD834685D}"/>
              </a:ext>
            </a:extLst>
          </p:cNvPr>
          <p:cNvSpPr>
            <a:spLocks noGrp="1"/>
          </p:cNvSpPr>
          <p:nvPr>
            <p:ph type="title"/>
          </p:nvPr>
        </p:nvSpPr>
        <p:spPr>
          <a:xfrm>
            <a:off x="630936" y="640080"/>
            <a:ext cx="4818888" cy="1481328"/>
          </a:xfrm>
        </p:spPr>
        <p:txBody>
          <a:bodyPr anchor="b">
            <a:normAutofit/>
          </a:bodyPr>
          <a:lstStyle/>
          <a:p>
            <a:r>
              <a:rPr lang="es-ES" sz="2200"/>
              <a:t>Las diferentes modalidades de acuerdo al art 63 de la Ley 1757 de 2015 de hacer control social son:</a:t>
            </a:r>
            <a:endParaRPr lang="es-CO" sz="2200"/>
          </a:p>
        </p:txBody>
      </p:sp>
      <p:sp>
        <p:nvSpPr>
          <p:cNvPr id="30"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a:extLst>
              <a:ext uri="{FF2B5EF4-FFF2-40B4-BE49-F238E27FC236}">
                <a16:creationId xmlns:a16="http://schemas.microsoft.com/office/drawing/2014/main" id="{C33303D1-4832-2379-44A6-8279F9853F4B}"/>
              </a:ext>
            </a:extLst>
          </p:cNvPr>
          <p:cNvPicPr>
            <a:picLocks noChangeAspect="1"/>
          </p:cNvPicPr>
          <p:nvPr/>
        </p:nvPicPr>
        <p:blipFill>
          <a:blip r:embed="rId2"/>
          <a:stretch>
            <a:fillRect/>
          </a:stretch>
        </p:blipFill>
        <p:spPr>
          <a:xfrm>
            <a:off x="6099048" y="1243238"/>
            <a:ext cx="5458968" cy="4371524"/>
          </a:xfrm>
          <a:prstGeom prst="rect">
            <a:avLst/>
          </a:prstGeom>
        </p:spPr>
      </p:pic>
      <p:graphicFrame>
        <p:nvGraphicFramePr>
          <p:cNvPr id="16" name="Marcador de contenido 2">
            <a:extLst>
              <a:ext uri="{FF2B5EF4-FFF2-40B4-BE49-F238E27FC236}">
                <a16:creationId xmlns:a16="http://schemas.microsoft.com/office/drawing/2014/main" id="{57F3CACA-5F49-B404-571F-95FB017A0FD8}"/>
              </a:ext>
            </a:extLst>
          </p:cNvPr>
          <p:cNvGraphicFramePr>
            <a:graphicFrameLocks noGrp="1"/>
          </p:cNvGraphicFramePr>
          <p:nvPr>
            <p:ph idx="1"/>
            <p:extLst>
              <p:ext uri="{D42A27DB-BD31-4B8C-83A1-F6EECF244321}">
                <p14:modId xmlns:p14="http://schemas.microsoft.com/office/powerpoint/2010/main" val="259102206"/>
              </p:ext>
            </p:extLst>
          </p:nvPr>
        </p:nvGraphicFramePr>
        <p:xfrm>
          <a:off x="630936" y="2660904"/>
          <a:ext cx="4818888" cy="3547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48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C56EF8-BF34-3704-DC5C-478D234139B9}"/>
              </a:ext>
            </a:extLst>
          </p:cNvPr>
          <p:cNvSpPr>
            <a:spLocks noGrp="1"/>
          </p:cNvSpPr>
          <p:nvPr>
            <p:ph idx="1"/>
          </p:nvPr>
        </p:nvSpPr>
        <p:spPr>
          <a:xfrm>
            <a:off x="4965431" y="2438400"/>
            <a:ext cx="6586489" cy="3785419"/>
          </a:xfrm>
        </p:spPr>
        <p:txBody>
          <a:bodyPr>
            <a:normAutofit/>
          </a:bodyPr>
          <a:lstStyle/>
          <a:p>
            <a:r>
              <a:rPr lang="es-ES" sz="1600"/>
              <a:t>El control social busca a través de la vigilancia de la gestión pública, velar por la correcta inversión de los recursos públicos y garantizar la correcta gestión del servicio a la comunidad a través de la participación activa de los ciudadanos a lo largo del territorio nacional.</a:t>
            </a:r>
          </a:p>
          <a:p>
            <a:endParaRPr lang="es-ES" sz="1600"/>
          </a:p>
          <a:p>
            <a:r>
              <a:rPr lang="es-ES" sz="1600"/>
              <a:t>Mediante la conformación de veedurías ciudadanas y Redes Departamentales de Apoyo a las Veedurías Ciudadanas, este año, el Ministerio del Interior a través de su Dirección para la Democracia, la Participación Ciudadana y la Acción Comunal, está consolidando, promoviendo y fomentando la participación por medio de jornadas de capacitación, prestando asistencia técnica a servidores públicos, comunidad en general, organizaciones de mujeres, jóvenes, campesinos, adultos mayores, personas con discapacidad, veedurías y redes de veedurías que buscan con su ejercicio y ejemplo fomentar la participación ciudadana en sus territorios.</a:t>
            </a:r>
            <a:endParaRPr lang="es-CO" sz="1600"/>
          </a:p>
        </p:txBody>
      </p:sp>
      <p:pic>
        <p:nvPicPr>
          <p:cNvPr id="4" name="Imagen 3" descr="Dibujo animado de un personaje animado&#10;&#10;Descripción generada automáticamente con confianza baja">
            <a:extLst>
              <a:ext uri="{FF2B5EF4-FFF2-40B4-BE49-F238E27FC236}">
                <a16:creationId xmlns:a16="http://schemas.microsoft.com/office/drawing/2014/main" id="{09FB510F-02C7-727D-89AD-88B3032BAB8D}"/>
              </a:ext>
            </a:extLst>
          </p:cNvPr>
          <p:cNvPicPr>
            <a:picLocks noChangeAspect="1"/>
          </p:cNvPicPr>
          <p:nvPr/>
        </p:nvPicPr>
        <p:blipFill rotWithShape="1">
          <a:blip r:embed="rId2"/>
          <a:srcRect l="11925" r="20482"/>
          <a:stretch/>
        </p:blipFill>
        <p:spPr>
          <a:xfrm>
            <a:off x="20" y="10"/>
            <a:ext cx="4635571" cy="6857990"/>
          </a:xfrm>
          <a:prstGeom prst="rect">
            <a:avLst/>
          </a:prstGeom>
          <a:effectLst/>
        </p:spPr>
      </p:pic>
      <p:cxnSp>
        <p:nvCxnSpPr>
          <p:cNvPr id="17" name="Straight Connector 16">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8FFE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756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B8B5818-4BBA-7269-587D-4EA425DA087D}"/>
              </a:ext>
            </a:extLst>
          </p:cNvPr>
          <p:cNvSpPr>
            <a:spLocks noGrp="1"/>
          </p:cNvSpPr>
          <p:nvPr>
            <p:ph type="title"/>
          </p:nvPr>
        </p:nvSpPr>
        <p:spPr>
          <a:xfrm>
            <a:off x="6412091" y="501651"/>
            <a:ext cx="4395340" cy="1716255"/>
          </a:xfrm>
        </p:spPr>
        <p:txBody>
          <a:bodyPr anchor="b">
            <a:normAutofit/>
          </a:bodyPr>
          <a:lstStyle/>
          <a:p>
            <a:r>
              <a:rPr lang="es-ES" sz="5600" b="1" dirty="0"/>
              <a:t>Conclusión</a:t>
            </a:r>
            <a:endParaRPr lang="es-CO" sz="5600" b="1" dirty="0"/>
          </a:p>
        </p:txBody>
      </p:sp>
      <p:sp>
        <p:nvSpPr>
          <p:cNvPr id="30" name="Rectangle 2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53B09BEE-BFAE-26CD-7EA5-F1A485CA04FA}"/>
              </a:ext>
            </a:extLst>
          </p:cNvPr>
          <p:cNvPicPr>
            <a:picLocks noChangeAspect="1"/>
          </p:cNvPicPr>
          <p:nvPr/>
        </p:nvPicPr>
        <p:blipFill>
          <a:blip r:embed="rId2"/>
          <a:stretch>
            <a:fillRect/>
          </a:stretch>
        </p:blipFill>
        <p:spPr>
          <a:xfrm>
            <a:off x="279143" y="818188"/>
            <a:ext cx="5221625" cy="5221625"/>
          </a:xfrm>
          <a:prstGeom prst="rect">
            <a:avLst/>
          </a:prstGeom>
        </p:spPr>
      </p:pic>
      <p:sp>
        <p:nvSpPr>
          <p:cNvPr id="3" name="Marcador de contenido 2">
            <a:extLst>
              <a:ext uri="{FF2B5EF4-FFF2-40B4-BE49-F238E27FC236}">
                <a16:creationId xmlns:a16="http://schemas.microsoft.com/office/drawing/2014/main" id="{014BCEA6-9170-C148-216F-B546E64B2A9F}"/>
              </a:ext>
            </a:extLst>
          </p:cNvPr>
          <p:cNvSpPr>
            <a:spLocks noGrp="1"/>
          </p:cNvSpPr>
          <p:nvPr>
            <p:ph idx="1"/>
          </p:nvPr>
        </p:nvSpPr>
        <p:spPr>
          <a:xfrm>
            <a:off x="6392583" y="2645922"/>
            <a:ext cx="4434721" cy="3710427"/>
          </a:xfrm>
        </p:spPr>
        <p:txBody>
          <a:bodyPr anchor="t">
            <a:normAutofit/>
          </a:bodyPr>
          <a:lstStyle/>
          <a:p>
            <a:r>
              <a:rPr lang="es-ES" sz="1700">
                <a:solidFill>
                  <a:schemeClr val="tx1">
                    <a:alpha val="80000"/>
                  </a:schemeClr>
                </a:solidFill>
              </a:rPr>
              <a:t>El Control social es la piedra angular de la participación ciudadana, y a través de este, se busca que la comunicación entre la ciudadanía y las instituciones sea constante y activa permitiendo así que el control social sea visto como el proceso fundamental de acompañamiento, garantía y transparencia en la lucha contra la corrupción. De igual forma, busca conseguir que las instituciones vean a los veedores como aliados directos en el cumplimiento de los objetivos de un Estado social de derecho igualitario y participativo. </a:t>
            </a:r>
            <a:endParaRPr lang="es-CO" sz="1700">
              <a:solidFill>
                <a:schemeClr val="tx1">
                  <a:alpha val="80000"/>
                </a:schemeClr>
              </a:solidFill>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50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12">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pic>
        <p:nvPicPr>
          <p:cNvPr id="4" name="Marcador de contenido 3">
            <a:extLst>
              <a:ext uri="{FF2B5EF4-FFF2-40B4-BE49-F238E27FC236}">
                <a16:creationId xmlns:a16="http://schemas.microsoft.com/office/drawing/2014/main" id="{F3B9B4F8-D0BA-CC7F-0F3A-99907687D412}"/>
              </a:ext>
            </a:extLst>
          </p:cNvPr>
          <p:cNvPicPr>
            <a:picLocks noGrp="1" noChangeAspect="1"/>
          </p:cNvPicPr>
          <p:nvPr>
            <p:ph idx="1"/>
          </p:nvPr>
        </p:nvPicPr>
        <p:blipFill rotWithShape="1">
          <a:blip r:embed="rId2"/>
          <a:srcRect b="12080"/>
          <a:stretch/>
        </p:blipFill>
        <p:spPr>
          <a:xfrm>
            <a:off x="1263578" y="1513729"/>
            <a:ext cx="9664846" cy="3652359"/>
          </a:xfrm>
          <a:prstGeom prst="rect">
            <a:avLst/>
          </a:prstGeom>
        </p:spPr>
      </p:pic>
    </p:spTree>
    <p:extLst>
      <p:ext uri="{BB962C8B-B14F-4D97-AF65-F5344CB8AC3E}">
        <p14:creationId xmlns:p14="http://schemas.microsoft.com/office/powerpoint/2010/main" val="24356877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702027A2EEDC64AA845074AF06FE387" ma:contentTypeVersion="18" ma:contentTypeDescription="Crear nuevo documento." ma:contentTypeScope="" ma:versionID="a619acdb3d245e3dffa7f5a0177f921d">
  <xsd:schema xmlns:xsd="http://www.w3.org/2001/XMLSchema" xmlns:xs="http://www.w3.org/2001/XMLSchema" xmlns:p="http://schemas.microsoft.com/office/2006/metadata/properties" xmlns:ns2="57e1a581-d56e-4a67-8626-8dfdb33a3fbe" xmlns:ns3="6ab05f4c-3c66-44ed-ae9f-b807aead7b9b" targetNamespace="http://schemas.microsoft.com/office/2006/metadata/properties" ma:root="true" ma:fieldsID="821523654b37bc540960bf37c7f411b4" ns2:_="" ns3:_="">
    <xsd:import namespace="57e1a581-d56e-4a67-8626-8dfdb33a3fbe"/>
    <xsd:import namespace="6ab05f4c-3c66-44ed-ae9f-b807aead7b9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MediaServiceObjectDetectorVersion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e1a581-d56e-4a67-8626-8dfdb33a3fbe"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d413fc58-c943-42d0-80e8-de8096ee1679}" ma:internalName="TaxCatchAll" ma:showField="CatchAllData" ma:web="57e1a581-d56e-4a67-8626-8dfdb33a3fb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b05f4c-3c66-44ed-ae9f-b807aead7b9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591bbf87-5fcc-4276-9ee5-99f2f067c7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b05f4c-3c66-44ed-ae9f-b807aead7b9b">
      <Terms xmlns="http://schemas.microsoft.com/office/infopath/2007/PartnerControls"/>
    </lcf76f155ced4ddcb4097134ff3c332f>
    <TaxCatchAll xmlns="57e1a581-d56e-4a67-8626-8dfdb33a3fbe" xsi:nil="true"/>
  </documentManagement>
</p:properties>
</file>

<file path=customXml/itemProps1.xml><?xml version="1.0" encoding="utf-8"?>
<ds:datastoreItem xmlns:ds="http://schemas.openxmlformats.org/officeDocument/2006/customXml" ds:itemID="{C95F47DD-EFF8-4CF4-901A-23520D4021D2}"/>
</file>

<file path=customXml/itemProps2.xml><?xml version="1.0" encoding="utf-8"?>
<ds:datastoreItem xmlns:ds="http://schemas.openxmlformats.org/officeDocument/2006/customXml" ds:itemID="{EA3D0A1C-E7FF-401D-9CCA-947A28A82B54}"/>
</file>

<file path=customXml/itemProps3.xml><?xml version="1.0" encoding="utf-8"?>
<ds:datastoreItem xmlns:ds="http://schemas.openxmlformats.org/officeDocument/2006/customXml" ds:itemID="{2619200F-4E7F-450D-B422-53D4E4BC89D9}"/>
</file>

<file path=docProps/app.xml><?xml version="1.0" encoding="utf-8"?>
<Properties xmlns="http://schemas.openxmlformats.org/officeDocument/2006/extended-properties" xmlns:vt="http://schemas.openxmlformats.org/officeDocument/2006/docPropsVTypes">
  <Template>TM03457491[[fn=Metropolitano]]</Template>
  <TotalTime>70</TotalTime>
  <Words>541</Words>
  <Application>Microsoft Office PowerPoint</Application>
  <PresentationFormat>Panorámica</PresentationFormat>
  <Paragraphs>15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Meiryo</vt:lpstr>
      <vt:lpstr>Arial</vt:lpstr>
      <vt:lpstr>Calibri</vt:lpstr>
      <vt:lpstr>Calibri Light</vt:lpstr>
      <vt:lpstr>Tema de Office</vt:lpstr>
      <vt:lpstr>Presentación de PowerPoint</vt:lpstr>
      <vt:lpstr>¿Qué es control social?</vt:lpstr>
      <vt:lpstr>Presentación de PowerPoint</vt:lpstr>
      <vt:lpstr>Las diferentes modalidades de acuerdo al art 63 de la Ley 1757 de 2015 de hacer control social son:</vt:lpstr>
      <vt:lpstr>Presentación de PowerPoint</vt:lpstr>
      <vt:lpstr>Conclusión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ELVIA ORTEGA CARDOZO</dc:creator>
  <cp:lastModifiedBy>ELVIA ORTEGA CARDOZO</cp:lastModifiedBy>
  <cp:revision>4</cp:revision>
  <dcterms:created xsi:type="dcterms:W3CDTF">2023-01-28T14:28:53Z</dcterms:created>
  <dcterms:modified xsi:type="dcterms:W3CDTF">2023-09-25T17:53:04Z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0x0101007702027A2EEDC64AA845074AF06FE387</vt:lpwstr>
  </property>
</Properties>
</file>