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quickStyle2.xml" ContentType="application/vnd.openxmlformats-officedocument.drawingml.diagramStyle+xml"/>
  <Override PartName="/ppt/diagrams/colors1.xml" ContentType="application/vnd.openxmlformats-officedocument.drawingml.diagramColors+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0B151-539D-4828-97E9-BE0C3E5167C7}" type="doc">
      <dgm:prSet loTypeId="urn:microsoft.com/office/officeart/2005/8/layout/process1" loCatId="process" qsTypeId="urn:microsoft.com/office/officeart/2005/8/quickstyle/simple5" qsCatId="simple" csTypeId="urn:microsoft.com/office/officeart/2005/8/colors/accent5_2" csCatId="accent5" phldr="1"/>
      <dgm:spPr/>
      <dgm:t>
        <a:bodyPr/>
        <a:lstStyle/>
        <a:p>
          <a:endParaRPr lang="en-US"/>
        </a:p>
      </dgm:t>
    </dgm:pt>
    <dgm:pt modelId="{31AE0271-6520-4B54-B2FD-A607C6E36333}">
      <dgm:prSet/>
      <dgm:spPr/>
      <dgm:t>
        <a:bodyPr/>
        <a:lstStyle/>
        <a:p>
          <a:r>
            <a:rPr lang="es-ES"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dirty="0"/>
        </a:p>
      </dgm:t>
    </dgm:pt>
    <dgm:pt modelId="{0420E41B-E2F5-4C34-B0C3-9A4FDD68D632}" type="parTrans" cxnId="{AECAEC50-0352-44EC-9502-77E8BF6421DB}">
      <dgm:prSet/>
      <dgm:spPr/>
      <dgm:t>
        <a:bodyPr/>
        <a:lstStyle/>
        <a:p>
          <a:endParaRPr lang="en-US"/>
        </a:p>
      </dgm:t>
    </dgm:pt>
    <dgm:pt modelId="{0F0C3B5C-E2C8-4800-8245-6E0FDE29721D}" type="sibTrans" cxnId="{AECAEC50-0352-44EC-9502-77E8BF6421DB}">
      <dgm:prSet/>
      <dgm:spPr/>
      <dgm:t>
        <a:bodyPr/>
        <a:lstStyle/>
        <a:p>
          <a:endParaRPr lang="en-US"/>
        </a:p>
      </dgm:t>
    </dgm:pt>
    <dgm:pt modelId="{5F443A36-DC36-478E-A4B0-2F439FC63D35}">
      <dgm:prSet/>
      <dgm:spPr/>
      <dgm:t>
        <a:bodyPr/>
        <a:lstStyle/>
        <a:p>
          <a:r>
            <a:rPr lang="es-ES"/>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a:p>
      </dgm:t>
    </dgm:pt>
    <dgm:pt modelId="{C5AC5B20-DC19-47AB-8FD1-0A4224BE4047}" type="parTrans" cxnId="{0976174B-0039-4D58-866C-14693B7BD5CF}">
      <dgm:prSet/>
      <dgm:spPr/>
      <dgm:t>
        <a:bodyPr/>
        <a:lstStyle/>
        <a:p>
          <a:endParaRPr lang="en-US"/>
        </a:p>
      </dgm:t>
    </dgm:pt>
    <dgm:pt modelId="{EAE4951F-991F-4C77-908B-B2A958599042}" type="sibTrans" cxnId="{0976174B-0039-4D58-866C-14693B7BD5CF}">
      <dgm:prSet/>
      <dgm:spPr/>
      <dgm:t>
        <a:bodyPr/>
        <a:lstStyle/>
        <a:p>
          <a:endParaRPr lang="en-US"/>
        </a:p>
      </dgm:t>
    </dgm:pt>
    <dgm:pt modelId="{3EEB3392-F125-41A4-8660-AE4EA211FE7C}" type="pres">
      <dgm:prSet presAssocID="{6E60B151-539D-4828-97E9-BE0C3E5167C7}" presName="Name0" presStyleCnt="0">
        <dgm:presLayoutVars>
          <dgm:dir/>
          <dgm:resizeHandles val="exact"/>
        </dgm:presLayoutVars>
      </dgm:prSet>
      <dgm:spPr/>
    </dgm:pt>
    <dgm:pt modelId="{F7114E37-C2A6-426C-B3FB-52961C30DF76}" type="pres">
      <dgm:prSet presAssocID="{31AE0271-6520-4B54-B2FD-A607C6E36333}" presName="node" presStyleLbl="node1" presStyleIdx="0" presStyleCnt="2" custScaleY="142798">
        <dgm:presLayoutVars>
          <dgm:bulletEnabled val="1"/>
        </dgm:presLayoutVars>
      </dgm:prSet>
      <dgm:spPr/>
    </dgm:pt>
    <dgm:pt modelId="{D9BAD404-1F12-4814-A5E4-C4695BE402F9}" type="pres">
      <dgm:prSet presAssocID="{0F0C3B5C-E2C8-4800-8245-6E0FDE29721D}" presName="sibTrans" presStyleLbl="sibTrans2D1" presStyleIdx="0" presStyleCnt="1"/>
      <dgm:spPr/>
    </dgm:pt>
    <dgm:pt modelId="{7108DD0D-7E55-480C-AB0A-06876FF7F6FB}" type="pres">
      <dgm:prSet presAssocID="{0F0C3B5C-E2C8-4800-8245-6E0FDE29721D}" presName="connectorText" presStyleLbl="sibTrans2D1" presStyleIdx="0" presStyleCnt="1"/>
      <dgm:spPr/>
    </dgm:pt>
    <dgm:pt modelId="{293DE284-6F0C-4086-926A-3559936417BB}" type="pres">
      <dgm:prSet presAssocID="{5F443A36-DC36-478E-A4B0-2F439FC63D35}" presName="node" presStyleLbl="node1" presStyleIdx="1" presStyleCnt="2" custScaleY="133982">
        <dgm:presLayoutVars>
          <dgm:bulletEnabled val="1"/>
        </dgm:presLayoutVars>
      </dgm:prSet>
      <dgm:spPr/>
    </dgm:pt>
  </dgm:ptLst>
  <dgm:cxnLst>
    <dgm:cxn modelId="{B518B647-3258-41A7-B7E4-396D5B98E59C}" type="presOf" srcId="{31AE0271-6520-4B54-B2FD-A607C6E36333}" destId="{F7114E37-C2A6-426C-B3FB-52961C30DF76}" srcOrd="0" destOrd="0" presId="urn:microsoft.com/office/officeart/2005/8/layout/process1"/>
    <dgm:cxn modelId="{0976174B-0039-4D58-866C-14693B7BD5CF}" srcId="{6E60B151-539D-4828-97E9-BE0C3E5167C7}" destId="{5F443A36-DC36-478E-A4B0-2F439FC63D35}" srcOrd="1" destOrd="0" parTransId="{C5AC5B20-DC19-47AB-8FD1-0A4224BE4047}" sibTransId="{EAE4951F-991F-4C77-908B-B2A958599042}"/>
    <dgm:cxn modelId="{AECAEC50-0352-44EC-9502-77E8BF6421DB}" srcId="{6E60B151-539D-4828-97E9-BE0C3E5167C7}" destId="{31AE0271-6520-4B54-B2FD-A607C6E36333}" srcOrd="0" destOrd="0" parTransId="{0420E41B-E2F5-4C34-B0C3-9A4FDD68D632}" sibTransId="{0F0C3B5C-E2C8-4800-8245-6E0FDE29721D}"/>
    <dgm:cxn modelId="{5034C787-FE57-4C08-B5C5-272F149E5A13}" type="presOf" srcId="{5F443A36-DC36-478E-A4B0-2F439FC63D35}" destId="{293DE284-6F0C-4086-926A-3559936417BB}" srcOrd="0" destOrd="0" presId="urn:microsoft.com/office/officeart/2005/8/layout/process1"/>
    <dgm:cxn modelId="{FE6D3093-EB90-41DF-BCE9-23E571174F31}" type="presOf" srcId="{0F0C3B5C-E2C8-4800-8245-6E0FDE29721D}" destId="{7108DD0D-7E55-480C-AB0A-06876FF7F6FB}" srcOrd="1" destOrd="0" presId="urn:microsoft.com/office/officeart/2005/8/layout/process1"/>
    <dgm:cxn modelId="{282918A2-C17B-4D30-8761-90E94255C584}" type="presOf" srcId="{6E60B151-539D-4828-97E9-BE0C3E5167C7}" destId="{3EEB3392-F125-41A4-8660-AE4EA211FE7C}" srcOrd="0" destOrd="0" presId="urn:microsoft.com/office/officeart/2005/8/layout/process1"/>
    <dgm:cxn modelId="{2EC1B7E3-1A25-4E8B-912D-3DBD55C57208}" type="presOf" srcId="{0F0C3B5C-E2C8-4800-8245-6E0FDE29721D}" destId="{D9BAD404-1F12-4814-A5E4-C4695BE402F9}" srcOrd="0" destOrd="0" presId="urn:microsoft.com/office/officeart/2005/8/layout/process1"/>
    <dgm:cxn modelId="{2E91ADBC-A6D0-4D5A-A288-0D97DB0D17E8}" type="presParOf" srcId="{3EEB3392-F125-41A4-8660-AE4EA211FE7C}" destId="{F7114E37-C2A6-426C-B3FB-52961C30DF76}" srcOrd="0" destOrd="0" presId="urn:microsoft.com/office/officeart/2005/8/layout/process1"/>
    <dgm:cxn modelId="{18FAB413-2EF1-4136-BAF0-FD48D3F6C497}" type="presParOf" srcId="{3EEB3392-F125-41A4-8660-AE4EA211FE7C}" destId="{D9BAD404-1F12-4814-A5E4-C4695BE402F9}" srcOrd="1" destOrd="0" presId="urn:microsoft.com/office/officeart/2005/8/layout/process1"/>
    <dgm:cxn modelId="{49BBF3C1-8F53-4358-B582-4AF1F2668B5D}" type="presParOf" srcId="{D9BAD404-1F12-4814-A5E4-C4695BE402F9}" destId="{7108DD0D-7E55-480C-AB0A-06876FF7F6FB}" srcOrd="0" destOrd="0" presId="urn:microsoft.com/office/officeart/2005/8/layout/process1"/>
    <dgm:cxn modelId="{CD1383EC-7215-4E3D-806A-29857092B7E3}" type="presParOf" srcId="{3EEB3392-F125-41A4-8660-AE4EA211FE7C}" destId="{293DE284-6F0C-4086-926A-3559936417B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C19D8-4EA4-4E93-B6CF-7AC87FB18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3F590E0-62C9-4F6A-A022-90030528D459}">
      <dgm:prSet/>
      <dgm:spPr/>
      <dgm:t>
        <a:bodyPr/>
        <a:lstStyle/>
        <a:p>
          <a:r>
            <a:rPr lang="es-ES"/>
            <a:t>Veedurías ciudadanas (Ley 850 de 2003)</a:t>
          </a:r>
          <a:endParaRPr lang="en-US"/>
        </a:p>
      </dgm:t>
    </dgm:pt>
    <dgm:pt modelId="{51397074-6EAC-42C7-9DE6-17285C3D7A73}" type="parTrans" cxnId="{DD44D8CB-FED9-41AA-9D95-50FFE920DC51}">
      <dgm:prSet/>
      <dgm:spPr/>
      <dgm:t>
        <a:bodyPr/>
        <a:lstStyle/>
        <a:p>
          <a:endParaRPr lang="en-US"/>
        </a:p>
      </dgm:t>
    </dgm:pt>
    <dgm:pt modelId="{365160C3-D850-45D6-A1EF-6E81EBF3F530}" type="sibTrans" cxnId="{DD44D8CB-FED9-41AA-9D95-50FFE920DC51}">
      <dgm:prSet/>
      <dgm:spPr/>
      <dgm:t>
        <a:bodyPr/>
        <a:lstStyle/>
        <a:p>
          <a:endParaRPr lang="en-US"/>
        </a:p>
      </dgm:t>
    </dgm:pt>
    <dgm:pt modelId="{83EE6B4F-850D-4999-9008-959235817E0C}">
      <dgm:prSet/>
      <dgm:spPr/>
      <dgm:t>
        <a:bodyPr/>
        <a:lstStyle/>
        <a:p>
          <a:r>
            <a:rPr lang="es-ES"/>
            <a:t>Juntas de vigilancia (Ley 454 de 1988)</a:t>
          </a:r>
          <a:endParaRPr lang="en-US"/>
        </a:p>
      </dgm:t>
    </dgm:pt>
    <dgm:pt modelId="{3BF785F3-F38B-4C45-9ADF-09F22C77F929}" type="parTrans" cxnId="{DEF2C4B8-2119-47A0-87B7-827493C8B167}">
      <dgm:prSet/>
      <dgm:spPr/>
      <dgm:t>
        <a:bodyPr/>
        <a:lstStyle/>
        <a:p>
          <a:endParaRPr lang="en-US"/>
        </a:p>
      </dgm:t>
    </dgm:pt>
    <dgm:pt modelId="{6B75B313-8D44-4D0C-8846-2EFEEC77196B}" type="sibTrans" cxnId="{DEF2C4B8-2119-47A0-87B7-827493C8B167}">
      <dgm:prSet/>
      <dgm:spPr/>
      <dgm:t>
        <a:bodyPr/>
        <a:lstStyle/>
        <a:p>
          <a:endParaRPr lang="en-US"/>
        </a:p>
      </dgm:t>
    </dgm:pt>
    <dgm:pt modelId="{3F974FB0-D1B6-437C-BC6E-BA6C90892BB2}">
      <dgm:prSet/>
      <dgm:spPr/>
      <dgm:t>
        <a:bodyPr/>
        <a:lstStyle/>
        <a:p>
          <a:r>
            <a:rPr lang="es-ES"/>
            <a:t>Comités de Desarrollo y Control Social de los Servicios Públicos Domiciliarios (Ley 142 de 1994)</a:t>
          </a:r>
          <a:endParaRPr lang="en-US"/>
        </a:p>
      </dgm:t>
    </dgm:pt>
    <dgm:pt modelId="{442B1140-91AF-4CE8-BEFD-3DE12F03677D}" type="parTrans" cxnId="{E2083C99-474E-4B8E-9F24-02BC9AB5135C}">
      <dgm:prSet/>
      <dgm:spPr/>
      <dgm:t>
        <a:bodyPr/>
        <a:lstStyle/>
        <a:p>
          <a:endParaRPr lang="en-US"/>
        </a:p>
      </dgm:t>
    </dgm:pt>
    <dgm:pt modelId="{60AFA6E2-B0DF-464C-B05D-B5CB041F99D9}" type="sibTrans" cxnId="{E2083C99-474E-4B8E-9F24-02BC9AB5135C}">
      <dgm:prSet/>
      <dgm:spPr/>
      <dgm:t>
        <a:bodyPr/>
        <a:lstStyle/>
        <a:p>
          <a:endParaRPr lang="en-US"/>
        </a:p>
      </dgm:t>
    </dgm:pt>
    <dgm:pt modelId="{BDFF155F-A73F-4214-88C3-DA3E6F15F76A}">
      <dgm:prSet/>
      <dgm:spPr/>
      <dgm:t>
        <a:bodyPr/>
        <a:lstStyle/>
        <a:p>
          <a:r>
            <a:rPr lang="es-ES"/>
            <a:t>Auditorías Ciudadanas</a:t>
          </a:r>
          <a:endParaRPr lang="en-US"/>
        </a:p>
      </dgm:t>
    </dgm:pt>
    <dgm:pt modelId="{36C2CDA5-EE4F-4C24-A7D8-4AD78460676A}" type="parTrans" cxnId="{684917D9-CC95-4E46-8D9D-5124C637DA40}">
      <dgm:prSet/>
      <dgm:spPr/>
      <dgm:t>
        <a:bodyPr/>
        <a:lstStyle/>
        <a:p>
          <a:endParaRPr lang="en-US"/>
        </a:p>
      </dgm:t>
    </dgm:pt>
    <dgm:pt modelId="{FB0A8186-8317-45C0-B30B-D61CDDC22459}" type="sibTrans" cxnId="{684917D9-CC95-4E46-8D9D-5124C637DA40}">
      <dgm:prSet/>
      <dgm:spPr/>
      <dgm:t>
        <a:bodyPr/>
        <a:lstStyle/>
        <a:p>
          <a:endParaRPr lang="en-US"/>
        </a:p>
      </dgm:t>
    </dgm:pt>
    <dgm:pt modelId="{913EC2EE-0D71-4BB2-971C-B57952B9606F}">
      <dgm:prSet/>
      <dgm:spPr/>
      <dgm:t>
        <a:bodyPr/>
        <a:lstStyle/>
        <a:p>
          <a:r>
            <a:rPr lang="es-ES"/>
            <a:t>Otras instancias de participación ciudadana</a:t>
          </a:r>
          <a:endParaRPr lang="en-US"/>
        </a:p>
      </dgm:t>
    </dgm:pt>
    <dgm:pt modelId="{3C0F5EB0-C533-4E6F-AB77-E89CA5FB6E9B}" type="parTrans" cxnId="{019C5F00-D7FB-4AEA-A63E-0969F90B785A}">
      <dgm:prSet/>
      <dgm:spPr/>
      <dgm:t>
        <a:bodyPr/>
        <a:lstStyle/>
        <a:p>
          <a:endParaRPr lang="en-US"/>
        </a:p>
      </dgm:t>
    </dgm:pt>
    <dgm:pt modelId="{9DDD2E63-84D1-4F97-B119-D6E0C34F6567}" type="sibTrans" cxnId="{019C5F00-D7FB-4AEA-A63E-0969F90B785A}">
      <dgm:prSet/>
      <dgm:spPr/>
      <dgm:t>
        <a:bodyPr/>
        <a:lstStyle/>
        <a:p>
          <a:endParaRPr lang="en-US"/>
        </a:p>
      </dgm:t>
    </dgm:pt>
    <dgm:pt modelId="{1BD4762B-144E-4E25-A31A-5FB8153FBC7E}" type="pres">
      <dgm:prSet presAssocID="{220C19D8-4EA4-4E93-B6CF-7AC87FB181D2}" presName="linear" presStyleCnt="0">
        <dgm:presLayoutVars>
          <dgm:animLvl val="lvl"/>
          <dgm:resizeHandles val="exact"/>
        </dgm:presLayoutVars>
      </dgm:prSet>
      <dgm:spPr/>
    </dgm:pt>
    <dgm:pt modelId="{3E63A94B-0F5F-43F4-845A-3856A76BB417}" type="pres">
      <dgm:prSet presAssocID="{13F590E0-62C9-4F6A-A022-90030528D459}" presName="parentText" presStyleLbl="node1" presStyleIdx="0" presStyleCnt="5">
        <dgm:presLayoutVars>
          <dgm:chMax val="0"/>
          <dgm:bulletEnabled val="1"/>
        </dgm:presLayoutVars>
      </dgm:prSet>
      <dgm:spPr/>
    </dgm:pt>
    <dgm:pt modelId="{9A7313F3-9088-426B-9F7D-682A2ECBF1F0}" type="pres">
      <dgm:prSet presAssocID="{365160C3-D850-45D6-A1EF-6E81EBF3F530}" presName="spacer" presStyleCnt="0"/>
      <dgm:spPr/>
    </dgm:pt>
    <dgm:pt modelId="{2ABD357F-32CA-485D-B25A-A8219F063D02}" type="pres">
      <dgm:prSet presAssocID="{83EE6B4F-850D-4999-9008-959235817E0C}" presName="parentText" presStyleLbl="node1" presStyleIdx="1" presStyleCnt="5">
        <dgm:presLayoutVars>
          <dgm:chMax val="0"/>
          <dgm:bulletEnabled val="1"/>
        </dgm:presLayoutVars>
      </dgm:prSet>
      <dgm:spPr/>
    </dgm:pt>
    <dgm:pt modelId="{42F137B8-5112-426D-A8B4-7FEC28896E3C}" type="pres">
      <dgm:prSet presAssocID="{6B75B313-8D44-4D0C-8846-2EFEEC77196B}" presName="spacer" presStyleCnt="0"/>
      <dgm:spPr/>
    </dgm:pt>
    <dgm:pt modelId="{589F86F4-3D98-46FB-9A53-A250C996CDDE}" type="pres">
      <dgm:prSet presAssocID="{3F974FB0-D1B6-437C-BC6E-BA6C90892BB2}" presName="parentText" presStyleLbl="node1" presStyleIdx="2" presStyleCnt="5">
        <dgm:presLayoutVars>
          <dgm:chMax val="0"/>
          <dgm:bulletEnabled val="1"/>
        </dgm:presLayoutVars>
      </dgm:prSet>
      <dgm:spPr/>
    </dgm:pt>
    <dgm:pt modelId="{1D171E18-D89B-47CB-A2F2-41D1965946FE}" type="pres">
      <dgm:prSet presAssocID="{60AFA6E2-B0DF-464C-B05D-B5CB041F99D9}" presName="spacer" presStyleCnt="0"/>
      <dgm:spPr/>
    </dgm:pt>
    <dgm:pt modelId="{D15A7A01-AE53-4BA4-BCA1-5A483CDA3D63}" type="pres">
      <dgm:prSet presAssocID="{BDFF155F-A73F-4214-88C3-DA3E6F15F76A}" presName="parentText" presStyleLbl="node1" presStyleIdx="3" presStyleCnt="5">
        <dgm:presLayoutVars>
          <dgm:chMax val="0"/>
          <dgm:bulletEnabled val="1"/>
        </dgm:presLayoutVars>
      </dgm:prSet>
      <dgm:spPr/>
    </dgm:pt>
    <dgm:pt modelId="{2D82755F-85F4-4FB1-B336-E9E3B9CC7E77}" type="pres">
      <dgm:prSet presAssocID="{FB0A8186-8317-45C0-B30B-D61CDDC22459}" presName="spacer" presStyleCnt="0"/>
      <dgm:spPr/>
    </dgm:pt>
    <dgm:pt modelId="{BEF91C59-3537-4EA5-8DE0-8424086E95A4}" type="pres">
      <dgm:prSet presAssocID="{913EC2EE-0D71-4BB2-971C-B57952B9606F}" presName="parentText" presStyleLbl="node1" presStyleIdx="4" presStyleCnt="5">
        <dgm:presLayoutVars>
          <dgm:chMax val="0"/>
          <dgm:bulletEnabled val="1"/>
        </dgm:presLayoutVars>
      </dgm:prSet>
      <dgm:spPr/>
    </dgm:pt>
  </dgm:ptLst>
  <dgm:cxnLst>
    <dgm:cxn modelId="{019C5F00-D7FB-4AEA-A63E-0969F90B785A}" srcId="{220C19D8-4EA4-4E93-B6CF-7AC87FB181D2}" destId="{913EC2EE-0D71-4BB2-971C-B57952B9606F}" srcOrd="4" destOrd="0" parTransId="{3C0F5EB0-C533-4E6F-AB77-E89CA5FB6E9B}" sibTransId="{9DDD2E63-84D1-4F97-B119-D6E0C34F6567}"/>
    <dgm:cxn modelId="{2057F60D-4E34-412A-B933-24B1E4CF1FED}" type="presOf" srcId="{3F974FB0-D1B6-437C-BC6E-BA6C90892BB2}" destId="{589F86F4-3D98-46FB-9A53-A250C996CDDE}" srcOrd="0" destOrd="0" presId="urn:microsoft.com/office/officeart/2005/8/layout/vList2"/>
    <dgm:cxn modelId="{633F0714-EDE7-46FE-97A1-1A6BF4D62587}" type="presOf" srcId="{83EE6B4F-850D-4999-9008-959235817E0C}" destId="{2ABD357F-32CA-485D-B25A-A8219F063D02}" srcOrd="0" destOrd="0" presId="urn:microsoft.com/office/officeart/2005/8/layout/vList2"/>
    <dgm:cxn modelId="{4438F040-8EA3-45DC-999F-6ABE72554FC8}" type="presOf" srcId="{13F590E0-62C9-4F6A-A022-90030528D459}" destId="{3E63A94B-0F5F-43F4-845A-3856A76BB417}" srcOrd="0" destOrd="0" presId="urn:microsoft.com/office/officeart/2005/8/layout/vList2"/>
    <dgm:cxn modelId="{F962BA90-9FDD-4515-BE22-5B951E8E825D}" type="presOf" srcId="{220C19D8-4EA4-4E93-B6CF-7AC87FB181D2}" destId="{1BD4762B-144E-4E25-A31A-5FB8153FBC7E}" srcOrd="0" destOrd="0" presId="urn:microsoft.com/office/officeart/2005/8/layout/vList2"/>
    <dgm:cxn modelId="{E2083C99-474E-4B8E-9F24-02BC9AB5135C}" srcId="{220C19D8-4EA4-4E93-B6CF-7AC87FB181D2}" destId="{3F974FB0-D1B6-437C-BC6E-BA6C90892BB2}" srcOrd="2" destOrd="0" parTransId="{442B1140-91AF-4CE8-BEFD-3DE12F03677D}" sibTransId="{60AFA6E2-B0DF-464C-B05D-B5CB041F99D9}"/>
    <dgm:cxn modelId="{DEF2C4B8-2119-47A0-87B7-827493C8B167}" srcId="{220C19D8-4EA4-4E93-B6CF-7AC87FB181D2}" destId="{83EE6B4F-850D-4999-9008-959235817E0C}" srcOrd="1" destOrd="0" parTransId="{3BF785F3-F38B-4C45-9ADF-09F22C77F929}" sibTransId="{6B75B313-8D44-4D0C-8846-2EFEEC77196B}"/>
    <dgm:cxn modelId="{6AD54DBC-2308-4B67-BBEA-3CF558DE8D06}" type="presOf" srcId="{913EC2EE-0D71-4BB2-971C-B57952B9606F}" destId="{BEF91C59-3537-4EA5-8DE0-8424086E95A4}" srcOrd="0" destOrd="0" presId="urn:microsoft.com/office/officeart/2005/8/layout/vList2"/>
    <dgm:cxn modelId="{DD44D8CB-FED9-41AA-9D95-50FFE920DC51}" srcId="{220C19D8-4EA4-4E93-B6CF-7AC87FB181D2}" destId="{13F590E0-62C9-4F6A-A022-90030528D459}" srcOrd="0" destOrd="0" parTransId="{51397074-6EAC-42C7-9DE6-17285C3D7A73}" sibTransId="{365160C3-D850-45D6-A1EF-6E81EBF3F530}"/>
    <dgm:cxn modelId="{684917D9-CC95-4E46-8D9D-5124C637DA40}" srcId="{220C19D8-4EA4-4E93-B6CF-7AC87FB181D2}" destId="{BDFF155F-A73F-4214-88C3-DA3E6F15F76A}" srcOrd="3" destOrd="0" parTransId="{36C2CDA5-EE4F-4C24-A7D8-4AD78460676A}" sibTransId="{FB0A8186-8317-45C0-B30B-D61CDDC22459}"/>
    <dgm:cxn modelId="{D2CA14DE-A276-4E52-B359-AE82BC2E4A73}" type="presOf" srcId="{BDFF155F-A73F-4214-88C3-DA3E6F15F76A}" destId="{D15A7A01-AE53-4BA4-BCA1-5A483CDA3D63}" srcOrd="0" destOrd="0" presId="urn:microsoft.com/office/officeart/2005/8/layout/vList2"/>
    <dgm:cxn modelId="{CD661C0D-54BF-4D26-B65E-32780B4F8A8F}" type="presParOf" srcId="{1BD4762B-144E-4E25-A31A-5FB8153FBC7E}" destId="{3E63A94B-0F5F-43F4-845A-3856A76BB417}" srcOrd="0" destOrd="0" presId="urn:microsoft.com/office/officeart/2005/8/layout/vList2"/>
    <dgm:cxn modelId="{0C7A5B0A-56D2-41ED-8B0F-284C965185DF}" type="presParOf" srcId="{1BD4762B-144E-4E25-A31A-5FB8153FBC7E}" destId="{9A7313F3-9088-426B-9F7D-682A2ECBF1F0}" srcOrd="1" destOrd="0" presId="urn:microsoft.com/office/officeart/2005/8/layout/vList2"/>
    <dgm:cxn modelId="{FEBC156B-64F6-423C-95A7-EB5B69E77966}" type="presParOf" srcId="{1BD4762B-144E-4E25-A31A-5FB8153FBC7E}" destId="{2ABD357F-32CA-485D-B25A-A8219F063D02}" srcOrd="2" destOrd="0" presId="urn:microsoft.com/office/officeart/2005/8/layout/vList2"/>
    <dgm:cxn modelId="{71889B41-2401-472E-AFEF-1BA9F1B34BD0}" type="presParOf" srcId="{1BD4762B-144E-4E25-A31A-5FB8153FBC7E}" destId="{42F137B8-5112-426D-A8B4-7FEC28896E3C}" srcOrd="3" destOrd="0" presId="urn:microsoft.com/office/officeart/2005/8/layout/vList2"/>
    <dgm:cxn modelId="{9EA9D36E-62E1-4C95-9783-681E3C51DB20}" type="presParOf" srcId="{1BD4762B-144E-4E25-A31A-5FB8153FBC7E}" destId="{589F86F4-3D98-46FB-9A53-A250C996CDDE}" srcOrd="4" destOrd="0" presId="urn:microsoft.com/office/officeart/2005/8/layout/vList2"/>
    <dgm:cxn modelId="{28CC4684-D4EA-4DAC-A7EB-28D8DB60C3ED}" type="presParOf" srcId="{1BD4762B-144E-4E25-A31A-5FB8153FBC7E}" destId="{1D171E18-D89B-47CB-A2F2-41D1965946FE}" srcOrd="5" destOrd="0" presId="urn:microsoft.com/office/officeart/2005/8/layout/vList2"/>
    <dgm:cxn modelId="{9AE2FEAE-EBF7-4844-BCF0-827AE84EF759}" type="presParOf" srcId="{1BD4762B-144E-4E25-A31A-5FB8153FBC7E}" destId="{D15A7A01-AE53-4BA4-BCA1-5A483CDA3D63}" srcOrd="6" destOrd="0" presId="urn:microsoft.com/office/officeart/2005/8/layout/vList2"/>
    <dgm:cxn modelId="{CA4F0B20-7F94-4F23-8F67-3DE15BF168B2}" type="presParOf" srcId="{1BD4762B-144E-4E25-A31A-5FB8153FBC7E}" destId="{2D82755F-85F4-4FB1-B336-E9E3B9CC7E77}" srcOrd="7" destOrd="0" presId="urn:microsoft.com/office/officeart/2005/8/layout/vList2"/>
    <dgm:cxn modelId="{FC8976C5-B9C6-4C36-A17B-3B83020EE81D}" type="presParOf" srcId="{1BD4762B-144E-4E25-A31A-5FB8153FBC7E}" destId="{BEF91C59-3537-4EA5-8DE0-8424086E95A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14E37-C2A6-426C-B3FB-52961C30DF76}">
      <dsp:nvSpPr>
        <dsp:cNvPr id="0" name=""/>
        <dsp:cNvSpPr/>
      </dsp:nvSpPr>
      <dsp:spPr>
        <a:xfrm>
          <a:off x="1037" y="503104"/>
          <a:ext cx="2211709" cy="473741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sz="1200" kern="1200" dirty="0"/>
        </a:p>
      </dsp:txBody>
      <dsp:txXfrm>
        <a:off x="65816" y="567883"/>
        <a:ext cx="2082151" cy="4607857"/>
      </dsp:txXfrm>
    </dsp:sp>
    <dsp:sp modelId="{D9BAD404-1F12-4814-A5E4-C4695BE402F9}">
      <dsp:nvSpPr>
        <dsp:cNvPr id="0" name=""/>
        <dsp:cNvSpPr/>
      </dsp:nvSpPr>
      <dsp:spPr>
        <a:xfrm>
          <a:off x="2433917" y="2597560"/>
          <a:ext cx="468882" cy="548503"/>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433917" y="2707261"/>
        <a:ext cx="328217" cy="329101"/>
      </dsp:txXfrm>
    </dsp:sp>
    <dsp:sp modelId="{293DE284-6F0C-4086-926A-3559936417BB}">
      <dsp:nvSpPr>
        <dsp:cNvPr id="0" name=""/>
        <dsp:cNvSpPr/>
      </dsp:nvSpPr>
      <dsp:spPr>
        <a:xfrm>
          <a:off x="3097430" y="649342"/>
          <a:ext cx="2211709" cy="4444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sz="1200" kern="1200"/>
        </a:p>
      </dsp:txBody>
      <dsp:txXfrm>
        <a:off x="3162209" y="714121"/>
        <a:ext cx="2082151" cy="4315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3A94B-0F5F-43F4-845A-3856A76BB417}">
      <dsp:nvSpPr>
        <dsp:cNvPr id="0" name=""/>
        <dsp:cNvSpPr/>
      </dsp:nvSpPr>
      <dsp:spPr>
        <a:xfrm>
          <a:off x="0" y="92769"/>
          <a:ext cx="4818888"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Veedurías ciudadanas (Ley 850 de 2003)</a:t>
          </a:r>
          <a:endParaRPr lang="en-US" sz="1600" kern="1200"/>
        </a:p>
      </dsp:txBody>
      <dsp:txXfrm>
        <a:off x="31028" y="123797"/>
        <a:ext cx="4756832" cy="573546"/>
      </dsp:txXfrm>
    </dsp:sp>
    <dsp:sp modelId="{2ABD357F-32CA-485D-B25A-A8219F063D02}">
      <dsp:nvSpPr>
        <dsp:cNvPr id="0" name=""/>
        <dsp:cNvSpPr/>
      </dsp:nvSpPr>
      <dsp:spPr>
        <a:xfrm>
          <a:off x="0" y="774452"/>
          <a:ext cx="4818888"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Juntas de vigilancia (Ley 454 de 1988)</a:t>
          </a:r>
          <a:endParaRPr lang="en-US" sz="1600" kern="1200"/>
        </a:p>
      </dsp:txBody>
      <dsp:txXfrm>
        <a:off x="31028" y="805480"/>
        <a:ext cx="4756832" cy="573546"/>
      </dsp:txXfrm>
    </dsp:sp>
    <dsp:sp modelId="{589F86F4-3D98-46FB-9A53-A250C996CDDE}">
      <dsp:nvSpPr>
        <dsp:cNvPr id="0" name=""/>
        <dsp:cNvSpPr/>
      </dsp:nvSpPr>
      <dsp:spPr>
        <a:xfrm>
          <a:off x="0" y="1456134"/>
          <a:ext cx="4818888"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Comités de Desarrollo y Control Social de los Servicios Públicos Domiciliarios (Ley 142 de 1994)</a:t>
          </a:r>
          <a:endParaRPr lang="en-US" sz="1600" kern="1200"/>
        </a:p>
      </dsp:txBody>
      <dsp:txXfrm>
        <a:off x="31028" y="1487162"/>
        <a:ext cx="4756832" cy="573546"/>
      </dsp:txXfrm>
    </dsp:sp>
    <dsp:sp modelId="{D15A7A01-AE53-4BA4-BCA1-5A483CDA3D63}">
      <dsp:nvSpPr>
        <dsp:cNvPr id="0" name=""/>
        <dsp:cNvSpPr/>
      </dsp:nvSpPr>
      <dsp:spPr>
        <a:xfrm>
          <a:off x="0" y="2137817"/>
          <a:ext cx="4818888"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Auditorías Ciudadanas</a:t>
          </a:r>
          <a:endParaRPr lang="en-US" sz="1600" kern="1200"/>
        </a:p>
      </dsp:txBody>
      <dsp:txXfrm>
        <a:off x="31028" y="2168845"/>
        <a:ext cx="4756832" cy="573546"/>
      </dsp:txXfrm>
    </dsp:sp>
    <dsp:sp modelId="{BEF91C59-3537-4EA5-8DE0-8424086E95A4}">
      <dsp:nvSpPr>
        <dsp:cNvPr id="0" name=""/>
        <dsp:cNvSpPr/>
      </dsp:nvSpPr>
      <dsp:spPr>
        <a:xfrm>
          <a:off x="0" y="2819499"/>
          <a:ext cx="4818888"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Otras instancias de participación ciudadana</a:t>
          </a:r>
          <a:endParaRPr lang="en-US" sz="1600" kern="1200"/>
        </a:p>
      </dsp:txBody>
      <dsp:txXfrm>
        <a:off x="31028" y="2850527"/>
        <a:ext cx="4756832"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88FA6-5286-FA0A-C32E-568297D6A4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64829CE-1C39-A8A4-6925-CCE93676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85169C2-A9A9-DCF9-7ABA-2D7474EE3C2A}"/>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EFE7154F-82D0-C20F-4EAD-2466211375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9F35FDF-A348-5C9D-C8EA-3271D504EFA4}"/>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49511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E9727-DD83-2083-FB93-A773B9ED7D0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34BCC4D-946C-26BE-832D-99614B0E62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B904F44-33A2-793E-BFC5-B75AC57EC9D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26257EA9-D432-1230-5AB4-135AD7315BB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33888D0-3ECD-5A95-DFBE-7E7C0FC499E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60744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2A8E5D-AF58-82F2-99C7-5C69631BF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B6ED6E0-4E22-0535-0BED-5FAC28C1E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94319A-1E37-1775-131C-32CBBDE2A42B}"/>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DC00B48-7653-131E-EEA9-A318676AEC6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30B345-8BA6-27DD-9385-6BD760DEB905}"/>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75839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DF4E6C-BAB3-5974-94F0-EF0A05906A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31108F2-74F6-4720-3A9F-A32B2C827F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7E311CB-03D2-0C20-87F9-DE57D7B112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754A29E-841E-EA51-894F-FEACE369A3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A4A0954-3304-979B-A3E2-3F9B0A1E75C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6272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32BCD7-CA6E-AAF0-CC5E-D6CDDD9229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E2EAEB6-D936-06FF-C36E-47A27BD0A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3FE85F-9821-ABD6-FE05-D37B7D0E3081}"/>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48A44CD6-0D57-BC1F-6074-A517BC1BE47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4C89C4F-B374-0DA5-0925-95EA2BBCAB7B}"/>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527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E9C50-DBF9-1ECE-1F8E-E2DADEE12D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01E74EB-C846-DBCE-3B99-1C716C48D6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5E474B6-893B-CCBA-A941-08BA81EB5F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12AC21C-B99C-4D51-DFA7-7D80B590AB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C4D64A0D-E1B1-4411-6011-1668E0139A5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6B114E-E7EF-58BE-847B-8A24535326B8}"/>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785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26B4-EC4B-14E4-DD73-935C36FDA6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99DCEB-8B32-1A71-8DBA-BA9CC52C6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870ECF-6E50-DCE8-6C80-1A4D90AE1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70729EB-4B19-22C4-27C9-647259DC7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97D3C0-70F5-AE6F-E103-C9B7025B9F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BD23DC7-FF27-3275-E3B7-1F69703851F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8" name="Marcador de pie de página 7">
            <a:extLst>
              <a:ext uri="{FF2B5EF4-FFF2-40B4-BE49-F238E27FC236}">
                <a16:creationId xmlns:a16="http://schemas.microsoft.com/office/drawing/2014/main" id="{5B421A49-1ECC-9D79-B9FD-94EE7CBD5F4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F05D37D-141E-A3E7-66FC-3C343C280550}"/>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6219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F3A8C-0A64-1C1F-4717-46A2E330703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D7D633F-60B0-C1A6-C8B4-B8EC342DF63C}"/>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4" name="Marcador de pie de página 3">
            <a:extLst>
              <a:ext uri="{FF2B5EF4-FFF2-40B4-BE49-F238E27FC236}">
                <a16:creationId xmlns:a16="http://schemas.microsoft.com/office/drawing/2014/main" id="{3F1104B0-C8D9-B1F6-6BE1-84F6309792C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F893DFB-7C7F-331C-65DA-D3A92BCC308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41040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ED683A-2120-0180-7653-BC9959E36678}"/>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3" name="Marcador de pie de página 2">
            <a:extLst>
              <a:ext uri="{FF2B5EF4-FFF2-40B4-BE49-F238E27FC236}">
                <a16:creationId xmlns:a16="http://schemas.microsoft.com/office/drawing/2014/main" id="{0E249F9E-1EAA-4BA6-06E3-74EBD2C0A14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E787CB2-D4C3-C6EA-E493-43F516DDF86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11780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62CB-4043-4412-439D-2AA99B6073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E54EAFB-DDBA-F46C-9525-5B3ED115B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FCE3467-0879-AED8-F4FA-9E73FE3B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B99CB6-F4DC-0F20-4DF4-84553D110C1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11129F3C-D817-87B9-B856-8F14713F0B7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269382-F3FF-B9E1-0637-693B4EECB847}"/>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69928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E655-5D4C-0CC2-E2C1-61A2C53642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85E811D-6753-06E3-B4AB-D2645178A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0A99ECE-EE4C-A562-22A2-F9B0EC9B2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729E6A-4DEE-6E40-09A5-898DCB160A6F}"/>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3685692A-A432-2BAB-88A7-265C13F23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490D2C5-182D-C8B1-CB6D-DBD23A91583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18682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BADE65-2FD0-8810-D61B-F1108F5C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BDFBC6-944C-D80A-C3E9-500635E4D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08EFD31-BFDA-30BA-CF7E-57EFD8807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1A37CB6F-1407-CC31-4A77-9376664D4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437D0F-DE08-1E82-A90F-7BD446B82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FE8E-DF12-41A3-B94D-762B78368B32}" type="slidenum">
              <a:rPr lang="es-CO" smtClean="0"/>
              <a:t>‹Nº›</a:t>
            </a:fld>
            <a:endParaRPr lang="es-CO"/>
          </a:p>
        </p:txBody>
      </p:sp>
    </p:spTree>
    <p:extLst>
      <p:ext uri="{BB962C8B-B14F-4D97-AF65-F5344CB8AC3E}">
        <p14:creationId xmlns:p14="http://schemas.microsoft.com/office/powerpoint/2010/main" val="312654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AA67C3D-6D28-4C64-81F8-295FC939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6" name="Freeform: Shape 2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Imagen 4">
            <a:extLst>
              <a:ext uri="{FF2B5EF4-FFF2-40B4-BE49-F238E27FC236}">
                <a16:creationId xmlns:a16="http://schemas.microsoft.com/office/drawing/2014/main" id="{3DD50ADF-4240-3D0E-68A0-0E1230E78FA0}"/>
              </a:ext>
            </a:extLst>
          </p:cNvPr>
          <p:cNvPicPr>
            <a:picLocks noChangeAspect="1"/>
          </p:cNvPicPr>
          <p:nvPr/>
        </p:nvPicPr>
        <p:blipFill rotWithShape="1">
          <a:blip r:embed="rId2"/>
          <a:srcRect l="10930" r="3043" b="-2"/>
          <a:stretch/>
        </p:blipFill>
        <p:spPr>
          <a:xfrm>
            <a:off x="2664294" y="-1"/>
            <a:ext cx="9526226" cy="3405188"/>
          </a:xfrm>
          <a:custGeom>
            <a:avLst/>
            <a:gdLst/>
            <a:ahLst/>
            <a:cxnLst/>
            <a:rect l="l" t="t" r="r" b="b"/>
            <a:pathLst>
              <a:path w="9526226" h="3405188">
                <a:moveTo>
                  <a:pt x="1617925" y="0"/>
                </a:moveTo>
                <a:lnTo>
                  <a:pt x="2711158" y="0"/>
                </a:lnTo>
                <a:lnTo>
                  <a:pt x="3027357" y="0"/>
                </a:lnTo>
                <a:lnTo>
                  <a:pt x="3491324" y="0"/>
                </a:lnTo>
                <a:lnTo>
                  <a:pt x="5200853" y="0"/>
                </a:lnTo>
                <a:lnTo>
                  <a:pt x="9526226" y="0"/>
                </a:lnTo>
                <a:lnTo>
                  <a:pt x="9526226" y="3405188"/>
                </a:lnTo>
                <a:lnTo>
                  <a:pt x="0" y="3405188"/>
                </a:lnTo>
                <a:lnTo>
                  <a:pt x="1596" y="3337395"/>
                </a:lnTo>
                <a:cubicBezTo>
                  <a:pt x="68390" y="1928213"/>
                  <a:pt x="632836" y="708413"/>
                  <a:pt x="1595801" y="14997"/>
                </a:cubicBezTo>
                <a:close/>
              </a:path>
            </a:pathLst>
          </a:custGeom>
        </p:spPr>
      </p:pic>
      <p:sp>
        <p:nvSpPr>
          <p:cNvPr id="30" name="Freeform: Shape 29">
            <a:extLst>
              <a:ext uri="{FF2B5EF4-FFF2-40B4-BE49-F238E27FC236}">
                <a16:creationId xmlns:a16="http://schemas.microsoft.com/office/drawing/2014/main" id="{74283919-7E00-4FC2-BFC9-3F56E5880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4294" y="0"/>
            <a:ext cx="1953741" cy="3405188"/>
          </a:xfrm>
          <a:custGeom>
            <a:avLst/>
            <a:gdLst>
              <a:gd name="connsiteX0" fmla="*/ 340960 w 1953741"/>
              <a:gd name="connsiteY0" fmla="*/ 0 h 3405188"/>
              <a:gd name="connsiteX1" fmla="*/ 0 w 1953741"/>
              <a:gd name="connsiteY1" fmla="*/ 0 h 3405188"/>
              <a:gd name="connsiteX2" fmla="*/ 0 w 1953741"/>
              <a:gd name="connsiteY2" fmla="*/ 1 h 3405188"/>
              <a:gd name="connsiteX3" fmla="*/ 121075 w 1953741"/>
              <a:gd name="connsiteY3" fmla="*/ 1 h 3405188"/>
              <a:gd name="connsiteX4" fmla="*/ 143661 w 1953741"/>
              <a:gd name="connsiteY4" fmla="*/ 14998 h 3405188"/>
              <a:gd name="connsiteX5" fmla="*/ 1771120 w 1953741"/>
              <a:gd name="connsiteY5" fmla="*/ 3337396 h 3405188"/>
              <a:gd name="connsiteX6" fmla="*/ 1772750 w 1953741"/>
              <a:gd name="connsiteY6" fmla="*/ 3405188 h 3405188"/>
              <a:gd name="connsiteX7" fmla="*/ 1953741 w 1953741"/>
              <a:gd name="connsiteY7" fmla="*/ 3405188 h 3405188"/>
              <a:gd name="connsiteX8" fmla="*/ 1937324 w 1953741"/>
              <a:gd name="connsiteY8" fmla="*/ 3058183 h 3405188"/>
              <a:gd name="connsiteX9" fmla="*/ 363084 w 1953741"/>
              <a:gd name="connsiteY9" fmla="*/ 14997 h 340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3741" h="3405188">
                <a:moveTo>
                  <a:pt x="340960" y="0"/>
                </a:moveTo>
                <a:lnTo>
                  <a:pt x="0" y="0"/>
                </a:lnTo>
                <a:lnTo>
                  <a:pt x="0" y="1"/>
                </a:lnTo>
                <a:lnTo>
                  <a:pt x="121075" y="1"/>
                </a:lnTo>
                <a:lnTo>
                  <a:pt x="143661" y="14998"/>
                </a:lnTo>
                <a:cubicBezTo>
                  <a:pt x="1126713" y="708414"/>
                  <a:pt x="1702933" y="1928214"/>
                  <a:pt x="1771120" y="3337396"/>
                </a:cubicBezTo>
                <a:lnTo>
                  <a:pt x="1772750" y="3405188"/>
                </a:lnTo>
                <a:lnTo>
                  <a:pt x="1953741" y="3405188"/>
                </a:lnTo>
                <a:lnTo>
                  <a:pt x="1937324" y="3058183"/>
                </a:lnTo>
                <a:cubicBezTo>
                  <a:pt x="1813464" y="1767912"/>
                  <a:pt x="1261851" y="662186"/>
                  <a:pt x="36308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agen 1">
            <a:extLst>
              <a:ext uri="{FF2B5EF4-FFF2-40B4-BE49-F238E27FC236}">
                <a16:creationId xmlns:a16="http://schemas.microsoft.com/office/drawing/2014/main" id="{192D5373-BEFA-62F1-487C-8712F6A1A9C8}"/>
              </a:ext>
            </a:extLst>
          </p:cNvPr>
          <p:cNvPicPr>
            <a:picLocks noChangeAspect="1"/>
          </p:cNvPicPr>
          <p:nvPr/>
        </p:nvPicPr>
        <p:blipFill rotWithShape="1">
          <a:blip r:embed="rId3"/>
          <a:srcRect t="8362" r="-1" b="4499"/>
          <a:stretch/>
        </p:blipFill>
        <p:spPr>
          <a:xfrm>
            <a:off x="2660676" y="3452815"/>
            <a:ext cx="9531324" cy="3405187"/>
          </a:xfrm>
          <a:custGeom>
            <a:avLst/>
            <a:gdLst/>
            <a:ahLst/>
            <a:cxnLst/>
            <a:rect l="l" t="t" r="r" b="b"/>
            <a:pathLst>
              <a:path w="9531324" h="3405187">
                <a:moveTo>
                  <a:pt x="3977" y="0"/>
                </a:moveTo>
                <a:lnTo>
                  <a:pt x="9531324" y="0"/>
                </a:lnTo>
                <a:lnTo>
                  <a:pt x="9531324" y="3405187"/>
                </a:lnTo>
                <a:lnTo>
                  <a:pt x="5205951" y="3405187"/>
                </a:lnTo>
                <a:lnTo>
                  <a:pt x="3496422" y="3405187"/>
                </a:lnTo>
                <a:lnTo>
                  <a:pt x="3032455" y="3405187"/>
                </a:lnTo>
                <a:lnTo>
                  <a:pt x="2716256" y="3405187"/>
                </a:lnTo>
                <a:lnTo>
                  <a:pt x="2502754" y="3405187"/>
                </a:lnTo>
                <a:lnTo>
                  <a:pt x="2390998" y="3327786"/>
                </a:lnTo>
                <a:cubicBezTo>
                  <a:pt x="2217180" y="3200295"/>
                  <a:pt x="2046553" y="3062584"/>
                  <a:pt x="1874350" y="2922001"/>
                </a:cubicBezTo>
                <a:cubicBezTo>
                  <a:pt x="928725" y="2150026"/>
                  <a:pt x="0" y="1516318"/>
                  <a:pt x="0" y="168843"/>
                </a:cubicBezTo>
                <a:close/>
              </a:path>
            </a:pathLst>
          </a:custGeom>
        </p:spPr>
      </p:pic>
      <p:sp>
        <p:nvSpPr>
          <p:cNvPr id="32" name="Freeform: Shape 31">
            <a:extLst>
              <a:ext uri="{FF2B5EF4-FFF2-40B4-BE49-F238E27FC236}">
                <a16:creationId xmlns:a16="http://schemas.microsoft.com/office/drawing/2014/main" id="{2217FF4A-5EDF-43B7-90EE-BDD9F1E9E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0676" y="3452813"/>
            <a:ext cx="2740990" cy="3405187"/>
          </a:xfrm>
          <a:custGeom>
            <a:avLst/>
            <a:gdLst>
              <a:gd name="connsiteX0" fmla="*/ 2737014 w 2740990"/>
              <a:gd name="connsiteY0" fmla="*/ 0 h 3405187"/>
              <a:gd name="connsiteX1" fmla="*/ 2550901 w 2740990"/>
              <a:gd name="connsiteY1" fmla="*/ 0 h 3405187"/>
              <a:gd name="connsiteX2" fmla="*/ 2554960 w 2740990"/>
              <a:gd name="connsiteY2" fmla="*/ 168844 h 3405187"/>
              <a:gd name="connsiteX3" fmla="*/ 641512 w 2740990"/>
              <a:gd name="connsiteY3" fmla="*/ 2922002 h 3405187"/>
              <a:gd name="connsiteX4" fmla="*/ 114085 w 2740990"/>
              <a:gd name="connsiteY4" fmla="*/ 3327787 h 3405187"/>
              <a:gd name="connsiteX5" fmla="*/ 0 w 2740990"/>
              <a:gd name="connsiteY5" fmla="*/ 3405187 h 3405187"/>
              <a:gd name="connsiteX6" fmla="*/ 24734 w 2740990"/>
              <a:gd name="connsiteY6" fmla="*/ 3405187 h 3405187"/>
              <a:gd name="connsiteX7" fmla="*/ 238236 w 2740990"/>
              <a:gd name="connsiteY7" fmla="*/ 3405187 h 3405187"/>
              <a:gd name="connsiteX8" fmla="*/ 349992 w 2740990"/>
              <a:gd name="connsiteY8" fmla="*/ 3327786 h 3405187"/>
              <a:gd name="connsiteX9" fmla="*/ 866640 w 2740990"/>
              <a:gd name="connsiteY9" fmla="*/ 2922001 h 3405187"/>
              <a:gd name="connsiteX10" fmla="*/ 2740990 w 2740990"/>
              <a:gd name="connsiteY10" fmla="*/ 168843 h 340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0990" h="3405187">
                <a:moveTo>
                  <a:pt x="2737014" y="0"/>
                </a:moveTo>
                <a:lnTo>
                  <a:pt x="2550901" y="0"/>
                </a:lnTo>
                <a:lnTo>
                  <a:pt x="2554960" y="168844"/>
                </a:lnTo>
                <a:cubicBezTo>
                  <a:pt x="2554960" y="1516319"/>
                  <a:pt x="1606862" y="2150027"/>
                  <a:pt x="641512" y="2922002"/>
                </a:cubicBezTo>
                <a:cubicBezTo>
                  <a:pt x="465716" y="3062585"/>
                  <a:pt x="291530" y="3200296"/>
                  <a:pt x="114085" y="3327787"/>
                </a:cubicBezTo>
                <a:lnTo>
                  <a:pt x="0" y="3405187"/>
                </a:lnTo>
                <a:lnTo>
                  <a:pt x="24734" y="3405187"/>
                </a:lnTo>
                <a:lnTo>
                  <a:pt x="238236" y="3405187"/>
                </a:lnTo>
                <a:lnTo>
                  <a:pt x="349992" y="3327786"/>
                </a:lnTo>
                <a:cubicBezTo>
                  <a:pt x="523810" y="3200295"/>
                  <a:pt x="694437" y="3062584"/>
                  <a:pt x="866640" y="2922001"/>
                </a:cubicBezTo>
                <a:cubicBezTo>
                  <a:pt x="1812265" y="2150026"/>
                  <a:pt x="2740990" y="1516318"/>
                  <a:pt x="2740990" y="168843"/>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2417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27E68D9-11D1-3B48-41BF-25F2C3BD44B0}"/>
              </a:ext>
            </a:extLst>
          </p:cNvPr>
          <p:cNvSpPr>
            <a:spLocks noGrp="1"/>
          </p:cNvSpPr>
          <p:nvPr>
            <p:ph type="title"/>
          </p:nvPr>
        </p:nvSpPr>
        <p:spPr>
          <a:xfrm>
            <a:off x="640080" y="325369"/>
            <a:ext cx="4368602" cy="1956841"/>
          </a:xfrm>
        </p:spPr>
        <p:txBody>
          <a:bodyPr anchor="b">
            <a:normAutofit/>
          </a:bodyPr>
          <a:lstStyle/>
          <a:p>
            <a:r>
              <a:rPr lang="es-ES" sz="5400" b="1"/>
              <a:t>¿Qué es control social?</a:t>
            </a:r>
            <a:endParaRPr lang="es-CO" sz="5400" b="1"/>
          </a:p>
        </p:txBody>
      </p:sp>
      <p:sp>
        <p:nvSpPr>
          <p:cNvPr id="2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613CDAC-D3ED-7963-1C75-09B40720D248}"/>
              </a:ext>
            </a:extLst>
          </p:cNvPr>
          <p:cNvSpPr>
            <a:spLocks noGrp="1"/>
          </p:cNvSpPr>
          <p:nvPr>
            <p:ph idx="1"/>
          </p:nvPr>
        </p:nvSpPr>
        <p:spPr>
          <a:xfrm>
            <a:off x="640080" y="2872899"/>
            <a:ext cx="4243589" cy="3320668"/>
          </a:xfrm>
        </p:spPr>
        <p:txBody>
          <a:bodyPr>
            <a:normAutofit/>
          </a:bodyPr>
          <a:lstStyle/>
          <a:p>
            <a:pPr marL="0" indent="0">
              <a:buNone/>
            </a:pPr>
            <a:r>
              <a:rPr lang="es-ES" sz="1700" dirty="0"/>
              <a:t>El control social es el derecho y un deber que tienen todas y todos los ciudadanos, individual o colectivamente, a vigilar y fiscalizar la gestión pública con el fin de acompañar el cumplimiento de los fines del Estado, promover y alcanzar la realización de los derechos y buscar la consolidación de la democracia y la gobernabilidad, teniendo clara la importancia de brindar mecanismos que permitan a los ciudadanos ser participes de la toma de decisiones para bienestar de sus comunidades, y permitiéndoles de esta forma empoderarse de los temas de estado.</a:t>
            </a:r>
            <a:endParaRPr lang="es-CO" sz="1700" dirty="0"/>
          </a:p>
        </p:txBody>
      </p:sp>
      <p:pic>
        <p:nvPicPr>
          <p:cNvPr id="5" name="Imagen 4" descr="Icono&#10;&#10;Descripción generada automáticamente">
            <a:extLst>
              <a:ext uri="{FF2B5EF4-FFF2-40B4-BE49-F238E27FC236}">
                <a16:creationId xmlns:a16="http://schemas.microsoft.com/office/drawing/2014/main" id="{7D7BEF5C-8BB4-EB5A-9DC3-4F0CEB6D552F}"/>
              </a:ext>
            </a:extLst>
          </p:cNvPr>
          <p:cNvPicPr>
            <a:picLocks noChangeAspect="1"/>
          </p:cNvPicPr>
          <p:nvPr/>
        </p:nvPicPr>
        <p:blipFill rotWithShape="1">
          <a:blip r:embed="rId2"/>
          <a:srcRect t="3051" r="-2" b="63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858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3AF05561-67D3-83A5-825D-736CCF4AF504}"/>
              </a:ext>
            </a:extLst>
          </p:cNvPr>
          <p:cNvPicPr>
            <a:picLocks noChangeAspect="1"/>
          </p:cNvPicPr>
          <p:nvPr/>
        </p:nvPicPr>
        <p:blipFill rotWithShape="1">
          <a:blip r:embed="rId2"/>
          <a:srcRect l="-1" t="37874" r="-1" b="301"/>
          <a:stretch/>
        </p:blipFill>
        <p:spPr>
          <a:xfrm>
            <a:off x="5310177" y="1618310"/>
            <a:ext cx="6878775" cy="425271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9" name="Marcador de contenido 2">
            <a:extLst>
              <a:ext uri="{FF2B5EF4-FFF2-40B4-BE49-F238E27FC236}">
                <a16:creationId xmlns:a16="http://schemas.microsoft.com/office/drawing/2014/main" id="{5F21A363-A2D1-9844-6493-CB08B61B83AF}"/>
              </a:ext>
            </a:extLst>
          </p:cNvPr>
          <p:cNvGraphicFramePr>
            <a:graphicFrameLocks noGrp="1"/>
          </p:cNvGraphicFramePr>
          <p:nvPr>
            <p:ph idx="1"/>
            <p:extLst>
              <p:ext uri="{D42A27DB-BD31-4B8C-83A1-F6EECF244321}">
                <p14:modId xmlns:p14="http://schemas.microsoft.com/office/powerpoint/2010/main" val="128095421"/>
              </p:ext>
            </p:extLst>
          </p:nvPr>
        </p:nvGraphicFramePr>
        <p:xfrm>
          <a:off x="0" y="449944"/>
          <a:ext cx="5310177" cy="5743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989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7770E-6EB7-D6BA-907E-FE2AD834685D}"/>
              </a:ext>
            </a:extLst>
          </p:cNvPr>
          <p:cNvSpPr>
            <a:spLocks noGrp="1"/>
          </p:cNvSpPr>
          <p:nvPr>
            <p:ph type="title"/>
          </p:nvPr>
        </p:nvSpPr>
        <p:spPr>
          <a:xfrm>
            <a:off x="630936" y="640080"/>
            <a:ext cx="4818888" cy="1481328"/>
          </a:xfrm>
        </p:spPr>
        <p:txBody>
          <a:bodyPr anchor="b">
            <a:normAutofit/>
          </a:bodyPr>
          <a:lstStyle/>
          <a:p>
            <a:r>
              <a:rPr lang="es-ES" sz="2200"/>
              <a:t>Las diferentes modalidades de acuerdo al art 63 de la Ley 1757 de 2015 de hacer control social son:</a:t>
            </a:r>
            <a:endParaRPr lang="es-CO" sz="2200"/>
          </a:p>
        </p:txBody>
      </p:sp>
      <p:sp>
        <p:nvSpPr>
          <p:cNvPr id="3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C33303D1-4832-2379-44A6-8279F9853F4B}"/>
              </a:ext>
            </a:extLst>
          </p:cNvPr>
          <p:cNvPicPr>
            <a:picLocks noChangeAspect="1"/>
          </p:cNvPicPr>
          <p:nvPr/>
        </p:nvPicPr>
        <p:blipFill>
          <a:blip r:embed="rId2"/>
          <a:stretch>
            <a:fillRect/>
          </a:stretch>
        </p:blipFill>
        <p:spPr>
          <a:xfrm>
            <a:off x="6099048" y="1243238"/>
            <a:ext cx="5458968" cy="4371524"/>
          </a:xfrm>
          <a:prstGeom prst="rect">
            <a:avLst/>
          </a:prstGeom>
        </p:spPr>
      </p:pic>
      <p:graphicFrame>
        <p:nvGraphicFramePr>
          <p:cNvPr id="16" name="Marcador de contenido 2">
            <a:extLst>
              <a:ext uri="{FF2B5EF4-FFF2-40B4-BE49-F238E27FC236}">
                <a16:creationId xmlns:a16="http://schemas.microsoft.com/office/drawing/2014/main" id="{57F3CACA-5F49-B404-571F-95FB017A0FD8}"/>
              </a:ext>
            </a:extLst>
          </p:cNvPr>
          <p:cNvGraphicFramePr>
            <a:graphicFrameLocks noGrp="1"/>
          </p:cNvGraphicFramePr>
          <p:nvPr>
            <p:ph idx="1"/>
            <p:extLst>
              <p:ext uri="{D42A27DB-BD31-4B8C-83A1-F6EECF244321}">
                <p14:modId xmlns:p14="http://schemas.microsoft.com/office/powerpoint/2010/main" val="259102206"/>
              </p:ext>
            </p:extLst>
          </p:nvPr>
        </p:nvGraphicFramePr>
        <p:xfrm>
          <a:off x="630936" y="2660904"/>
          <a:ext cx="4818888" cy="3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48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C56EF8-BF34-3704-DC5C-478D234139B9}"/>
              </a:ext>
            </a:extLst>
          </p:cNvPr>
          <p:cNvSpPr>
            <a:spLocks noGrp="1"/>
          </p:cNvSpPr>
          <p:nvPr>
            <p:ph idx="1"/>
          </p:nvPr>
        </p:nvSpPr>
        <p:spPr>
          <a:xfrm>
            <a:off x="4965431" y="2438400"/>
            <a:ext cx="6586489" cy="3785419"/>
          </a:xfrm>
        </p:spPr>
        <p:txBody>
          <a:bodyPr>
            <a:normAutofit/>
          </a:bodyPr>
          <a:lstStyle/>
          <a:p>
            <a:r>
              <a:rPr lang="es-ES" sz="1600"/>
              <a:t>El control social busca a través de la vigilancia de la gestión pública, velar por la correcta inversión de los recursos públicos y garantizar la correcta gestión del servicio a la comunidad a través de la participación activa de los ciudadanos a lo largo del territorio nacional.</a:t>
            </a:r>
          </a:p>
          <a:p>
            <a:endParaRPr lang="es-ES" sz="1600"/>
          </a:p>
          <a:p>
            <a:r>
              <a:rPr lang="es-ES" sz="1600"/>
              <a:t>Mediante la conformación de veedurías ciudadanas y Redes Departamentales de Apoyo a las Veedurías Ciudadanas, este año, el Ministerio del Interior a través de su Dirección para la Democracia, la Participación Ciudadana y la Acción Comunal, está consolidando, promoviendo y fomentando la participación por medio de jornadas de capacitación, prestando asistencia técnica a servidores públicos, comunidad en general, organizaciones de mujeres, jóvenes, campesinos, adultos mayores, personas con discapacidad, veedurías y redes de veedurías que buscan con su ejercicio y ejemplo fomentar la participación ciudadana en sus territorios.</a:t>
            </a:r>
            <a:endParaRPr lang="es-CO" sz="1600"/>
          </a:p>
        </p:txBody>
      </p:sp>
      <p:pic>
        <p:nvPicPr>
          <p:cNvPr id="4" name="Imagen 3" descr="Dibujo animado de un personaje animado&#10;&#10;Descripción generada automáticamente con confianza baja">
            <a:extLst>
              <a:ext uri="{FF2B5EF4-FFF2-40B4-BE49-F238E27FC236}">
                <a16:creationId xmlns:a16="http://schemas.microsoft.com/office/drawing/2014/main" id="{09FB510F-02C7-727D-89AD-88B3032BAB8D}"/>
              </a:ext>
            </a:extLst>
          </p:cNvPr>
          <p:cNvPicPr>
            <a:picLocks noChangeAspect="1"/>
          </p:cNvPicPr>
          <p:nvPr/>
        </p:nvPicPr>
        <p:blipFill rotWithShape="1">
          <a:blip r:embed="rId2"/>
          <a:srcRect l="11925" r="20482"/>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8FFE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5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B8B5818-4BBA-7269-587D-4EA425DA087D}"/>
              </a:ext>
            </a:extLst>
          </p:cNvPr>
          <p:cNvSpPr>
            <a:spLocks noGrp="1"/>
          </p:cNvSpPr>
          <p:nvPr>
            <p:ph type="title"/>
          </p:nvPr>
        </p:nvSpPr>
        <p:spPr>
          <a:xfrm>
            <a:off x="6412091" y="501651"/>
            <a:ext cx="4395340" cy="1716255"/>
          </a:xfrm>
        </p:spPr>
        <p:txBody>
          <a:bodyPr anchor="b">
            <a:normAutofit/>
          </a:bodyPr>
          <a:lstStyle/>
          <a:p>
            <a:r>
              <a:rPr lang="es-ES" sz="5600" b="1" dirty="0"/>
              <a:t>Conclusión</a:t>
            </a:r>
            <a:endParaRPr lang="es-CO" sz="5600" b="1" dirty="0"/>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B09BEE-BFAE-26CD-7EA5-F1A485CA04FA}"/>
              </a:ext>
            </a:extLst>
          </p:cNvPr>
          <p:cNvPicPr>
            <a:picLocks noChangeAspect="1"/>
          </p:cNvPicPr>
          <p:nvPr/>
        </p:nvPicPr>
        <p:blipFill>
          <a:blip r:embed="rId2"/>
          <a:stretch>
            <a:fillRect/>
          </a:stretch>
        </p:blipFill>
        <p:spPr>
          <a:xfrm>
            <a:off x="279143" y="818188"/>
            <a:ext cx="5221625" cy="5221625"/>
          </a:xfrm>
          <a:prstGeom prst="rect">
            <a:avLst/>
          </a:prstGeom>
        </p:spPr>
      </p:pic>
      <p:sp>
        <p:nvSpPr>
          <p:cNvPr id="3" name="Marcador de contenido 2">
            <a:extLst>
              <a:ext uri="{FF2B5EF4-FFF2-40B4-BE49-F238E27FC236}">
                <a16:creationId xmlns:a16="http://schemas.microsoft.com/office/drawing/2014/main" id="{014BCEA6-9170-C148-216F-B546E64B2A9F}"/>
              </a:ext>
            </a:extLst>
          </p:cNvPr>
          <p:cNvSpPr>
            <a:spLocks noGrp="1"/>
          </p:cNvSpPr>
          <p:nvPr>
            <p:ph idx="1"/>
          </p:nvPr>
        </p:nvSpPr>
        <p:spPr>
          <a:xfrm>
            <a:off x="6392583" y="2645922"/>
            <a:ext cx="4434721" cy="3710427"/>
          </a:xfrm>
        </p:spPr>
        <p:txBody>
          <a:bodyPr anchor="t">
            <a:normAutofit/>
          </a:bodyPr>
          <a:lstStyle/>
          <a:p>
            <a:r>
              <a:rPr lang="es-ES" sz="1700">
                <a:solidFill>
                  <a:schemeClr val="tx1">
                    <a:alpha val="80000"/>
                  </a:schemeClr>
                </a:solidFill>
              </a:rPr>
              <a:t>El Control social es la piedra angular de la participación ciudadana, y a través de este, se busca que la comunicación entre la ciudadanía y las instituciones sea constante y activa permitiendo así que el control social sea visto como el proceso fundamental de acompañamiento, garantía y transparencia en la lucha contra la corrupción. De igual forma, busca conseguir que las instituciones vean a los veedores como aliados directos en el cumplimiento de los objetivos de un Estado social de derecho igualitario y participativo. </a:t>
            </a:r>
            <a:endParaRPr lang="es-CO" sz="170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Marcador de contenido 3">
            <a:extLst>
              <a:ext uri="{FF2B5EF4-FFF2-40B4-BE49-F238E27FC236}">
                <a16:creationId xmlns:a16="http://schemas.microsoft.com/office/drawing/2014/main" id="{F3B9B4F8-D0BA-CC7F-0F3A-99907687D412}"/>
              </a:ext>
            </a:extLst>
          </p:cNvPr>
          <p:cNvPicPr>
            <a:picLocks noGrp="1" noChangeAspect="1"/>
          </p:cNvPicPr>
          <p:nvPr>
            <p:ph idx="1"/>
          </p:nvPr>
        </p:nvPicPr>
        <p:blipFill rotWithShape="1">
          <a:blip r:embed="rId2"/>
          <a:srcRect b="12080"/>
          <a:stretch/>
        </p:blipFill>
        <p:spPr>
          <a:xfrm>
            <a:off x="1263578" y="1513729"/>
            <a:ext cx="9664846" cy="3652359"/>
          </a:xfrm>
          <a:prstGeom prst="rect">
            <a:avLst/>
          </a:prstGeom>
        </p:spPr>
      </p:pic>
    </p:spTree>
    <p:extLst>
      <p:ext uri="{BB962C8B-B14F-4D97-AF65-F5344CB8AC3E}">
        <p14:creationId xmlns:p14="http://schemas.microsoft.com/office/powerpoint/2010/main" val="2435687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702027A2EEDC64AA845074AF06FE387" ma:contentTypeVersion="18" ma:contentTypeDescription="Crear nuevo documento." ma:contentTypeScope="" ma:versionID="a619acdb3d245e3dffa7f5a0177f921d">
  <xsd:schema xmlns:xsd="http://www.w3.org/2001/XMLSchema" xmlns:xs="http://www.w3.org/2001/XMLSchema" xmlns:p="http://schemas.microsoft.com/office/2006/metadata/properties" xmlns:ns2="57e1a581-d56e-4a67-8626-8dfdb33a3fbe" xmlns:ns3="6ab05f4c-3c66-44ed-ae9f-b807aead7b9b" targetNamespace="http://schemas.microsoft.com/office/2006/metadata/properties" ma:root="true" ma:fieldsID="821523654b37bc540960bf37c7f411b4" ns2:_="" ns3:_="">
    <xsd:import namespace="57e1a581-d56e-4a67-8626-8dfdb33a3fbe"/>
    <xsd:import namespace="6ab05f4c-3c66-44ed-ae9f-b807aead7b9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1a581-d56e-4a67-8626-8dfdb33a3fbe"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d413fc58-c943-42d0-80e8-de8096ee1679}" ma:internalName="TaxCatchAll" ma:showField="CatchAllData" ma:web="57e1a581-d56e-4a67-8626-8dfdb33a3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b05f4c-3c66-44ed-ae9f-b807aead7b9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591bbf87-5fcc-4276-9ee5-99f2f067c7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b05f4c-3c66-44ed-ae9f-b807aead7b9b">
      <Terms xmlns="http://schemas.microsoft.com/office/infopath/2007/PartnerControls"/>
    </lcf76f155ced4ddcb4097134ff3c332f>
    <TaxCatchAll xmlns="57e1a581-d56e-4a67-8626-8dfdb33a3fbe" xsi:nil="true"/>
  </documentManagement>
</p:properties>
</file>

<file path=customXml/itemProps1.xml><?xml version="1.0" encoding="utf-8"?>
<ds:datastoreItem xmlns:ds="http://schemas.openxmlformats.org/officeDocument/2006/customXml" ds:itemID="{0FF23751-6F24-4292-BB05-041AA9EDD8E7}"/>
</file>

<file path=customXml/itemProps2.xml><?xml version="1.0" encoding="utf-8"?>
<ds:datastoreItem xmlns:ds="http://schemas.openxmlformats.org/officeDocument/2006/customXml" ds:itemID="{AE875CC1-10F6-43F5-A6AF-4FE3448CBE6F}"/>
</file>

<file path=customXml/itemProps3.xml><?xml version="1.0" encoding="utf-8"?>
<ds:datastoreItem xmlns:ds="http://schemas.openxmlformats.org/officeDocument/2006/customXml" ds:itemID="{580671B4-3A1C-45A9-8636-7DE674B35615}"/>
</file>

<file path=docProps/app.xml><?xml version="1.0" encoding="utf-8"?>
<Properties xmlns="http://schemas.openxmlformats.org/officeDocument/2006/extended-properties" xmlns:vt="http://schemas.openxmlformats.org/officeDocument/2006/docPropsVTypes">
  <Template>TM03457491[[fn=Metropolitano]]</Template>
  <TotalTime>70</TotalTime>
  <Words>541</Words>
  <Application>Microsoft Office PowerPoint</Application>
  <PresentationFormat>Panorámica</PresentationFormat>
  <Paragraphs>15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Meiryo</vt:lpstr>
      <vt:lpstr>Arial</vt:lpstr>
      <vt:lpstr>Calibri</vt:lpstr>
      <vt:lpstr>Calibri Light</vt:lpstr>
      <vt:lpstr>Tema de Office</vt:lpstr>
      <vt:lpstr>Presentación de PowerPoint</vt:lpstr>
      <vt:lpstr>¿Qué es control social?</vt:lpstr>
      <vt:lpstr>Presentación de PowerPoint</vt:lpstr>
      <vt:lpstr>Las diferentes modalidades de acuerdo al art 63 de la Ley 1757 de 2015 de hacer control social son:</vt:lpstr>
      <vt:lpstr>Presentación de PowerPoint</vt:lpstr>
      <vt:lpstr>Conclusión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ELVIA ORTEGA CARDOZO</dc:creator>
  <cp:lastModifiedBy>ELVIA ORTEGA CARDOZO</cp:lastModifiedBy>
  <cp:revision>4</cp:revision>
  <dcterms:created xsi:type="dcterms:W3CDTF">2023-01-28T14:28:53Z</dcterms:created>
  <dcterms:modified xsi:type="dcterms:W3CDTF">2023-09-25T17:53:04Z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0x0101007702027A2EEDC64AA845074AF06FE387</vt:lpwstr>
  </property>
</Properties>
</file>