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59" r:id="rId5"/>
    <p:sldId id="260" r:id="rId6"/>
    <p:sldId id="269" r:id="rId7"/>
    <p:sldId id="268" r:id="rId8"/>
  </p:sldIdLst>
  <p:sldSz cx="18288000" cy="10287000"/>
  <p:notesSz cx="6858000" cy="9144000"/>
  <p:embeddedFontLst>
    <p:embeddedFont>
      <p:font typeface="Century Gothic" panose="020B0502020202020204" pitchFamily="34" charset="0"/>
      <p:regular r:id="rId9"/>
      <p:bold r:id="rId10"/>
      <p:italic r:id="rId11"/>
      <p:boldItalic r:id="rId12"/>
    </p:embeddedFont>
    <p:embeddedFont>
      <p:font typeface="Fira Sans" panose="020B0503050000020004" pitchFamily="34" charset="0"/>
      <p:regular r:id="rId13"/>
      <p:bold r:id="rId14"/>
      <p:italic r:id="rId15"/>
      <p:boldItalic r:id="rId16"/>
    </p:embeddedFont>
    <p:embeddedFont>
      <p:font typeface="Work Sans"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7" autoAdjust="0"/>
    <p:restoredTop sz="94622" autoAdjust="0"/>
  </p:normalViewPr>
  <p:slideViewPr>
    <p:cSldViewPr>
      <p:cViewPr varScale="1">
        <p:scale>
          <a:sx n="46" d="100"/>
          <a:sy n="46" d="100"/>
        </p:scale>
        <p:origin x="8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D8456-AEAA-4FE8-AF7F-A5379C61D08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CO"/>
        </a:p>
      </dgm:t>
    </dgm:pt>
    <dgm:pt modelId="{2F70589C-F3A6-4201-A0FE-6F8E10315761}">
      <dgm:prSet phldrT="[Texto]"/>
      <dgm:spPr/>
      <dgm:t>
        <a:bodyPr/>
        <a:lstStyle/>
        <a:p>
          <a:r>
            <a:rPr lang="es-ES" b="0" i="0" dirty="0"/>
            <a:t>Veedurías ciudadanas (Ley 850 de 2003)</a:t>
          </a:r>
        </a:p>
      </dgm:t>
    </dgm:pt>
    <dgm:pt modelId="{7858FB9F-3E1A-42E9-B5B6-957D572E48FA}" type="parTrans" cxnId="{DD6EB30F-70A8-475D-88B8-5F6B8C37C542}">
      <dgm:prSet/>
      <dgm:spPr/>
      <dgm:t>
        <a:bodyPr/>
        <a:lstStyle/>
        <a:p>
          <a:endParaRPr lang="es-CO"/>
        </a:p>
      </dgm:t>
    </dgm:pt>
    <dgm:pt modelId="{57E970E5-A382-42D2-98D7-B0BB3A526A25}" type="sibTrans" cxnId="{DD6EB30F-70A8-475D-88B8-5F6B8C37C542}">
      <dgm:prSet/>
      <dgm:spPr/>
      <dgm:t>
        <a:bodyPr/>
        <a:lstStyle/>
        <a:p>
          <a:endParaRPr lang="es-CO"/>
        </a:p>
      </dgm:t>
    </dgm:pt>
    <dgm:pt modelId="{3753A2E2-27AA-461F-A7A7-1F9534D49278}">
      <dgm:prSet phldrT="[Texto]"/>
      <dgm:spPr/>
      <dgm:t>
        <a:bodyPr/>
        <a:lstStyle/>
        <a:p>
          <a:r>
            <a:rPr lang="es-ES" b="0" i="0" dirty="0"/>
            <a:t>Juntas de vigilancia (Ley 454 de 1988)</a:t>
          </a:r>
          <a:endParaRPr lang="es-CO" dirty="0"/>
        </a:p>
      </dgm:t>
    </dgm:pt>
    <dgm:pt modelId="{C0F45F0C-04C2-46AD-ADFF-F42160829397}" type="parTrans" cxnId="{19D45565-EEBF-48E3-A2E8-85AFFD7C129C}">
      <dgm:prSet/>
      <dgm:spPr/>
      <dgm:t>
        <a:bodyPr/>
        <a:lstStyle/>
        <a:p>
          <a:endParaRPr lang="es-CO"/>
        </a:p>
      </dgm:t>
    </dgm:pt>
    <dgm:pt modelId="{B52B1676-43DB-472B-A61E-F2C361CEDFA4}" type="sibTrans" cxnId="{19D45565-EEBF-48E3-A2E8-85AFFD7C129C}">
      <dgm:prSet/>
      <dgm:spPr/>
      <dgm:t>
        <a:bodyPr/>
        <a:lstStyle/>
        <a:p>
          <a:endParaRPr lang="es-CO"/>
        </a:p>
      </dgm:t>
    </dgm:pt>
    <dgm:pt modelId="{3641AC7B-1E24-44F2-AF51-7C5EA9FA2EC0}">
      <dgm:prSet phldrT="[Texto]"/>
      <dgm:spPr/>
      <dgm:t>
        <a:bodyPr/>
        <a:lstStyle/>
        <a:p>
          <a:pPr>
            <a:buFont typeface="Arial" panose="020B0604020202020204" pitchFamily="34" charset="0"/>
            <a:buChar char="•"/>
          </a:pPr>
          <a:r>
            <a:rPr lang="es-ES" b="0" i="0" dirty="0"/>
            <a:t>Comités de Desarrollo y Control Social de los Servicios Públicos Domiciliarios (Ley 142 de 1994)</a:t>
          </a:r>
          <a:endParaRPr lang="es-CO" dirty="0"/>
        </a:p>
      </dgm:t>
    </dgm:pt>
    <dgm:pt modelId="{9567A140-57CC-4368-A68F-0260BB3E08E2}" type="parTrans" cxnId="{CDDF74F1-9EDB-4FB1-8F4C-2438B250AB91}">
      <dgm:prSet/>
      <dgm:spPr/>
      <dgm:t>
        <a:bodyPr/>
        <a:lstStyle/>
        <a:p>
          <a:endParaRPr lang="es-CO"/>
        </a:p>
      </dgm:t>
    </dgm:pt>
    <dgm:pt modelId="{C0F4B557-AA6D-435E-8912-BD4C679C7F98}" type="sibTrans" cxnId="{CDDF74F1-9EDB-4FB1-8F4C-2438B250AB91}">
      <dgm:prSet/>
      <dgm:spPr/>
      <dgm:t>
        <a:bodyPr/>
        <a:lstStyle/>
        <a:p>
          <a:endParaRPr lang="es-CO"/>
        </a:p>
      </dgm:t>
    </dgm:pt>
    <dgm:pt modelId="{3984C16C-478F-459F-9F26-89EF77AA488E}">
      <dgm:prSet phldrT="[Texto]"/>
      <dgm:spPr/>
      <dgm:t>
        <a:bodyPr/>
        <a:lstStyle/>
        <a:p>
          <a:r>
            <a:rPr lang="es-CO" b="0" i="0" dirty="0"/>
            <a:t>Auditorías Ciudadanas</a:t>
          </a:r>
          <a:endParaRPr lang="es-CO" dirty="0"/>
        </a:p>
      </dgm:t>
    </dgm:pt>
    <dgm:pt modelId="{BBB28A29-BBD5-494C-BC9A-EC0D34924619}" type="parTrans" cxnId="{6AD3293F-8F1B-47CC-BB24-26B22FD0A1E2}">
      <dgm:prSet/>
      <dgm:spPr/>
      <dgm:t>
        <a:bodyPr/>
        <a:lstStyle/>
        <a:p>
          <a:endParaRPr lang="es-CO"/>
        </a:p>
      </dgm:t>
    </dgm:pt>
    <dgm:pt modelId="{A1EC6B21-361E-471F-9DB9-BFCCC1DCD3B9}" type="sibTrans" cxnId="{6AD3293F-8F1B-47CC-BB24-26B22FD0A1E2}">
      <dgm:prSet/>
      <dgm:spPr/>
      <dgm:t>
        <a:bodyPr/>
        <a:lstStyle/>
        <a:p>
          <a:endParaRPr lang="es-CO"/>
        </a:p>
      </dgm:t>
    </dgm:pt>
    <dgm:pt modelId="{9FA551BD-0164-46AE-AFEC-A3BED193E5B4}">
      <dgm:prSet phldrT="[Texto]" custT="1"/>
      <dgm:spPr/>
      <dgm:t>
        <a:bodyPr/>
        <a:lstStyle/>
        <a:p>
          <a:r>
            <a:rPr lang="es-ES" sz="2400" b="0" i="0" dirty="0"/>
            <a:t>Otras instancias de participación ciudadana</a:t>
          </a:r>
          <a:endParaRPr lang="es-CO" sz="2400" dirty="0"/>
        </a:p>
      </dgm:t>
    </dgm:pt>
    <dgm:pt modelId="{7EDF0E79-AB70-4059-9DF3-3AACD0E7C727}" type="parTrans" cxnId="{C66CC699-EA2A-4074-8FAB-3D7F7F40228C}">
      <dgm:prSet/>
      <dgm:spPr/>
      <dgm:t>
        <a:bodyPr/>
        <a:lstStyle/>
        <a:p>
          <a:endParaRPr lang="es-CO"/>
        </a:p>
      </dgm:t>
    </dgm:pt>
    <dgm:pt modelId="{7A9F4B67-3E1D-46CC-8F56-FFAA24795081}" type="sibTrans" cxnId="{C66CC699-EA2A-4074-8FAB-3D7F7F40228C}">
      <dgm:prSet/>
      <dgm:spPr/>
      <dgm:t>
        <a:bodyPr/>
        <a:lstStyle/>
        <a:p>
          <a:endParaRPr lang="es-CO"/>
        </a:p>
      </dgm:t>
    </dgm:pt>
    <dgm:pt modelId="{EE1579F7-476F-466C-B49A-B012D8A9F369}" type="pres">
      <dgm:prSet presAssocID="{A60D8456-AEAA-4FE8-AF7F-A5379C61D087}" presName="diagram" presStyleCnt="0">
        <dgm:presLayoutVars>
          <dgm:dir/>
          <dgm:resizeHandles val="exact"/>
        </dgm:presLayoutVars>
      </dgm:prSet>
      <dgm:spPr/>
    </dgm:pt>
    <dgm:pt modelId="{468581E4-9B79-455E-8E46-9AAC09B50006}" type="pres">
      <dgm:prSet presAssocID="{2F70589C-F3A6-4201-A0FE-6F8E10315761}" presName="node" presStyleLbl="node1" presStyleIdx="0" presStyleCnt="5">
        <dgm:presLayoutVars>
          <dgm:bulletEnabled val="1"/>
        </dgm:presLayoutVars>
      </dgm:prSet>
      <dgm:spPr/>
    </dgm:pt>
    <dgm:pt modelId="{8F1E15D2-9E13-4390-8154-53D86B90BC1B}" type="pres">
      <dgm:prSet presAssocID="{57E970E5-A382-42D2-98D7-B0BB3A526A25}" presName="sibTrans" presStyleCnt="0"/>
      <dgm:spPr/>
    </dgm:pt>
    <dgm:pt modelId="{2DB47E41-D37D-49F2-AA9E-3912B1EC3311}" type="pres">
      <dgm:prSet presAssocID="{3753A2E2-27AA-461F-A7A7-1F9534D49278}" presName="node" presStyleLbl="node1" presStyleIdx="1" presStyleCnt="5">
        <dgm:presLayoutVars>
          <dgm:bulletEnabled val="1"/>
        </dgm:presLayoutVars>
      </dgm:prSet>
      <dgm:spPr/>
    </dgm:pt>
    <dgm:pt modelId="{0856972F-6290-46FA-8AEB-05A2788E9A1A}" type="pres">
      <dgm:prSet presAssocID="{B52B1676-43DB-472B-A61E-F2C361CEDFA4}" presName="sibTrans" presStyleCnt="0"/>
      <dgm:spPr/>
    </dgm:pt>
    <dgm:pt modelId="{66852A58-92A3-4F81-9340-0725BC1292DC}" type="pres">
      <dgm:prSet presAssocID="{3641AC7B-1E24-44F2-AF51-7C5EA9FA2EC0}" presName="node" presStyleLbl="node1" presStyleIdx="2" presStyleCnt="5">
        <dgm:presLayoutVars>
          <dgm:bulletEnabled val="1"/>
        </dgm:presLayoutVars>
      </dgm:prSet>
      <dgm:spPr/>
    </dgm:pt>
    <dgm:pt modelId="{C7600658-4C2A-4345-B44D-8007CB30B0F6}" type="pres">
      <dgm:prSet presAssocID="{C0F4B557-AA6D-435E-8912-BD4C679C7F98}" presName="sibTrans" presStyleCnt="0"/>
      <dgm:spPr/>
    </dgm:pt>
    <dgm:pt modelId="{498A994F-81B6-494F-9E5B-75A137C0F967}" type="pres">
      <dgm:prSet presAssocID="{3984C16C-478F-459F-9F26-89EF77AA488E}" presName="node" presStyleLbl="node1" presStyleIdx="3" presStyleCnt="5">
        <dgm:presLayoutVars>
          <dgm:bulletEnabled val="1"/>
        </dgm:presLayoutVars>
      </dgm:prSet>
      <dgm:spPr/>
    </dgm:pt>
    <dgm:pt modelId="{9E410247-2CAA-4BE1-8D1A-557921A7AFBF}" type="pres">
      <dgm:prSet presAssocID="{A1EC6B21-361E-471F-9DB9-BFCCC1DCD3B9}" presName="sibTrans" presStyleCnt="0"/>
      <dgm:spPr/>
    </dgm:pt>
    <dgm:pt modelId="{4BAE9EDE-E5BB-4E77-89D8-118DBEE22191}" type="pres">
      <dgm:prSet presAssocID="{9FA551BD-0164-46AE-AFEC-A3BED193E5B4}" presName="node" presStyleLbl="node1" presStyleIdx="4" presStyleCnt="5">
        <dgm:presLayoutVars>
          <dgm:bulletEnabled val="1"/>
        </dgm:presLayoutVars>
      </dgm:prSet>
      <dgm:spPr/>
    </dgm:pt>
  </dgm:ptLst>
  <dgm:cxnLst>
    <dgm:cxn modelId="{DD6EB30F-70A8-475D-88B8-5F6B8C37C542}" srcId="{A60D8456-AEAA-4FE8-AF7F-A5379C61D087}" destId="{2F70589C-F3A6-4201-A0FE-6F8E10315761}" srcOrd="0" destOrd="0" parTransId="{7858FB9F-3E1A-42E9-B5B6-957D572E48FA}" sibTransId="{57E970E5-A382-42D2-98D7-B0BB3A526A25}"/>
    <dgm:cxn modelId="{C0158117-24FC-4A8B-9536-C30D2E05A139}" type="presOf" srcId="{9FA551BD-0164-46AE-AFEC-A3BED193E5B4}" destId="{4BAE9EDE-E5BB-4E77-89D8-118DBEE22191}" srcOrd="0" destOrd="0" presId="urn:microsoft.com/office/officeart/2005/8/layout/default"/>
    <dgm:cxn modelId="{6D7C2420-C9EB-4A99-86D2-D1F30B3D866A}" type="presOf" srcId="{3641AC7B-1E24-44F2-AF51-7C5EA9FA2EC0}" destId="{66852A58-92A3-4F81-9340-0725BC1292DC}" srcOrd="0" destOrd="0" presId="urn:microsoft.com/office/officeart/2005/8/layout/default"/>
    <dgm:cxn modelId="{4293DF2B-A0AC-4C6D-993F-3922FA4B7797}" type="presOf" srcId="{A60D8456-AEAA-4FE8-AF7F-A5379C61D087}" destId="{EE1579F7-476F-466C-B49A-B012D8A9F369}" srcOrd="0" destOrd="0" presId="urn:microsoft.com/office/officeart/2005/8/layout/default"/>
    <dgm:cxn modelId="{6AD3293F-8F1B-47CC-BB24-26B22FD0A1E2}" srcId="{A60D8456-AEAA-4FE8-AF7F-A5379C61D087}" destId="{3984C16C-478F-459F-9F26-89EF77AA488E}" srcOrd="3" destOrd="0" parTransId="{BBB28A29-BBD5-494C-BC9A-EC0D34924619}" sibTransId="{A1EC6B21-361E-471F-9DB9-BFCCC1DCD3B9}"/>
    <dgm:cxn modelId="{19D45565-EEBF-48E3-A2E8-85AFFD7C129C}" srcId="{A60D8456-AEAA-4FE8-AF7F-A5379C61D087}" destId="{3753A2E2-27AA-461F-A7A7-1F9534D49278}" srcOrd="1" destOrd="0" parTransId="{C0F45F0C-04C2-46AD-ADFF-F42160829397}" sibTransId="{B52B1676-43DB-472B-A61E-F2C361CEDFA4}"/>
    <dgm:cxn modelId="{C66CC699-EA2A-4074-8FAB-3D7F7F40228C}" srcId="{A60D8456-AEAA-4FE8-AF7F-A5379C61D087}" destId="{9FA551BD-0164-46AE-AFEC-A3BED193E5B4}" srcOrd="4" destOrd="0" parTransId="{7EDF0E79-AB70-4059-9DF3-3AACD0E7C727}" sibTransId="{7A9F4B67-3E1D-46CC-8F56-FFAA24795081}"/>
    <dgm:cxn modelId="{52773AA7-F4FD-4262-BF7F-F57BEC8B86CE}" type="presOf" srcId="{2F70589C-F3A6-4201-A0FE-6F8E10315761}" destId="{468581E4-9B79-455E-8E46-9AAC09B50006}" srcOrd="0" destOrd="0" presId="urn:microsoft.com/office/officeart/2005/8/layout/default"/>
    <dgm:cxn modelId="{FBDFFDB9-74E2-4927-9026-12EACBE94A01}" type="presOf" srcId="{3753A2E2-27AA-461F-A7A7-1F9534D49278}" destId="{2DB47E41-D37D-49F2-AA9E-3912B1EC3311}" srcOrd="0" destOrd="0" presId="urn:microsoft.com/office/officeart/2005/8/layout/default"/>
    <dgm:cxn modelId="{DCF906C0-F918-48B5-9097-BBC78BDA6146}" type="presOf" srcId="{3984C16C-478F-459F-9F26-89EF77AA488E}" destId="{498A994F-81B6-494F-9E5B-75A137C0F967}" srcOrd="0" destOrd="0" presId="urn:microsoft.com/office/officeart/2005/8/layout/default"/>
    <dgm:cxn modelId="{CDDF74F1-9EDB-4FB1-8F4C-2438B250AB91}" srcId="{A60D8456-AEAA-4FE8-AF7F-A5379C61D087}" destId="{3641AC7B-1E24-44F2-AF51-7C5EA9FA2EC0}" srcOrd="2" destOrd="0" parTransId="{9567A140-57CC-4368-A68F-0260BB3E08E2}" sibTransId="{C0F4B557-AA6D-435E-8912-BD4C679C7F98}"/>
    <dgm:cxn modelId="{BB07D512-1BEB-4F91-ABE1-BBA3FA163BCE}" type="presParOf" srcId="{EE1579F7-476F-466C-B49A-B012D8A9F369}" destId="{468581E4-9B79-455E-8E46-9AAC09B50006}" srcOrd="0" destOrd="0" presId="urn:microsoft.com/office/officeart/2005/8/layout/default"/>
    <dgm:cxn modelId="{F6393C94-6EBB-4112-948E-E613E3DCA9A0}" type="presParOf" srcId="{EE1579F7-476F-466C-B49A-B012D8A9F369}" destId="{8F1E15D2-9E13-4390-8154-53D86B90BC1B}" srcOrd="1" destOrd="0" presId="urn:microsoft.com/office/officeart/2005/8/layout/default"/>
    <dgm:cxn modelId="{2FD99515-ED94-444D-B3A6-D37A63E8CEEA}" type="presParOf" srcId="{EE1579F7-476F-466C-B49A-B012D8A9F369}" destId="{2DB47E41-D37D-49F2-AA9E-3912B1EC3311}" srcOrd="2" destOrd="0" presId="urn:microsoft.com/office/officeart/2005/8/layout/default"/>
    <dgm:cxn modelId="{65A2CD36-D69B-4CF0-AFA5-A764CEF2BDAB}" type="presParOf" srcId="{EE1579F7-476F-466C-B49A-B012D8A9F369}" destId="{0856972F-6290-46FA-8AEB-05A2788E9A1A}" srcOrd="3" destOrd="0" presId="urn:microsoft.com/office/officeart/2005/8/layout/default"/>
    <dgm:cxn modelId="{C04A6ACF-AB75-4A35-830E-F003F5B07089}" type="presParOf" srcId="{EE1579F7-476F-466C-B49A-B012D8A9F369}" destId="{66852A58-92A3-4F81-9340-0725BC1292DC}" srcOrd="4" destOrd="0" presId="urn:microsoft.com/office/officeart/2005/8/layout/default"/>
    <dgm:cxn modelId="{18672C07-8161-4E0F-B2FE-D40250520D84}" type="presParOf" srcId="{EE1579F7-476F-466C-B49A-B012D8A9F369}" destId="{C7600658-4C2A-4345-B44D-8007CB30B0F6}" srcOrd="5" destOrd="0" presId="urn:microsoft.com/office/officeart/2005/8/layout/default"/>
    <dgm:cxn modelId="{699E59A5-BA33-4B4A-8326-99BBE98757CB}" type="presParOf" srcId="{EE1579F7-476F-466C-B49A-B012D8A9F369}" destId="{498A994F-81B6-494F-9E5B-75A137C0F967}" srcOrd="6" destOrd="0" presId="urn:microsoft.com/office/officeart/2005/8/layout/default"/>
    <dgm:cxn modelId="{2BF2E7B3-78A0-403E-AC72-2129871A366D}" type="presParOf" srcId="{EE1579F7-476F-466C-B49A-B012D8A9F369}" destId="{9E410247-2CAA-4BE1-8D1A-557921A7AFBF}" srcOrd="7" destOrd="0" presId="urn:microsoft.com/office/officeart/2005/8/layout/default"/>
    <dgm:cxn modelId="{604A8B5D-2B25-44B7-8DAB-61EB37C8BEF2}" type="presParOf" srcId="{EE1579F7-476F-466C-B49A-B012D8A9F369}" destId="{4BAE9EDE-E5BB-4E77-89D8-118DBEE2219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581E4-9B79-455E-8E46-9AAC09B50006}">
      <dsp:nvSpPr>
        <dsp:cNvPr id="0" name=""/>
        <dsp:cNvSpPr/>
      </dsp:nvSpPr>
      <dsp:spPr>
        <a:xfrm>
          <a:off x="1127591" y="89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Veedurías ciudadanas (Ley 850 de 2003)</a:t>
          </a:r>
        </a:p>
      </dsp:txBody>
      <dsp:txXfrm>
        <a:off x="1127591" y="895"/>
        <a:ext cx="3145057" cy="1887034"/>
      </dsp:txXfrm>
    </dsp:sp>
    <dsp:sp modelId="{2DB47E41-D37D-49F2-AA9E-3912B1EC3311}">
      <dsp:nvSpPr>
        <dsp:cNvPr id="0" name=""/>
        <dsp:cNvSpPr/>
      </dsp:nvSpPr>
      <dsp:spPr>
        <a:xfrm>
          <a:off x="4587155" y="89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Juntas de vigilancia (Ley 454 de 1988)</a:t>
          </a:r>
          <a:endParaRPr lang="es-CO" sz="2400" kern="1200" dirty="0"/>
        </a:p>
      </dsp:txBody>
      <dsp:txXfrm>
        <a:off x="4587155" y="895"/>
        <a:ext cx="3145057" cy="1887034"/>
      </dsp:txXfrm>
    </dsp:sp>
    <dsp:sp modelId="{66852A58-92A3-4F81-9340-0725BC1292DC}">
      <dsp:nvSpPr>
        <dsp:cNvPr id="0" name=""/>
        <dsp:cNvSpPr/>
      </dsp:nvSpPr>
      <dsp:spPr>
        <a:xfrm>
          <a:off x="1127591" y="220243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s-ES" sz="2400" b="0" i="0" kern="1200" dirty="0"/>
            <a:t>Comités de Desarrollo y Control Social de los Servicios Públicos Domiciliarios (Ley 142 de 1994)</a:t>
          </a:r>
          <a:endParaRPr lang="es-CO" sz="2400" kern="1200" dirty="0"/>
        </a:p>
      </dsp:txBody>
      <dsp:txXfrm>
        <a:off x="1127591" y="2202435"/>
        <a:ext cx="3145057" cy="1887034"/>
      </dsp:txXfrm>
    </dsp:sp>
    <dsp:sp modelId="{498A994F-81B6-494F-9E5B-75A137C0F967}">
      <dsp:nvSpPr>
        <dsp:cNvPr id="0" name=""/>
        <dsp:cNvSpPr/>
      </dsp:nvSpPr>
      <dsp:spPr>
        <a:xfrm>
          <a:off x="4587155" y="220243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b="0" i="0" kern="1200" dirty="0"/>
            <a:t>Auditorías Ciudadanas</a:t>
          </a:r>
          <a:endParaRPr lang="es-CO" sz="2400" kern="1200" dirty="0"/>
        </a:p>
      </dsp:txBody>
      <dsp:txXfrm>
        <a:off x="4587155" y="2202435"/>
        <a:ext cx="3145057" cy="1887034"/>
      </dsp:txXfrm>
    </dsp:sp>
    <dsp:sp modelId="{4BAE9EDE-E5BB-4E77-89D8-118DBEE22191}">
      <dsp:nvSpPr>
        <dsp:cNvPr id="0" name=""/>
        <dsp:cNvSpPr/>
      </dsp:nvSpPr>
      <dsp:spPr>
        <a:xfrm>
          <a:off x="2857373" y="4403976"/>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Otras instancias de participación ciudadana</a:t>
          </a:r>
          <a:endParaRPr lang="es-CO" sz="2400" kern="1200" dirty="0"/>
        </a:p>
      </dsp:txBody>
      <dsp:txXfrm>
        <a:off x="2857373" y="4403976"/>
        <a:ext cx="3145057" cy="1887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195638"/>
            <a:ext cx="15544800" cy="2205038"/>
          </a:xfrm>
        </p:spPr>
        <p:txBody>
          <a:bodyPr/>
          <a:lstStyle/>
          <a:p>
            <a:r>
              <a:rPr lang="en-US"/>
              <a:t>Clic para editar título</a:t>
            </a:r>
            <a:endParaRPr lang="es-ES"/>
          </a:p>
        </p:txBody>
      </p:sp>
      <p:sp>
        <p:nvSpPr>
          <p:cNvPr id="3" name="Subtítulo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338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6943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258800" y="411958"/>
            <a:ext cx="4114800" cy="8777288"/>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914400" y="411958"/>
            <a:ext cx="12039600" cy="877728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6030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3552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44626" y="6610351"/>
            <a:ext cx="15544800" cy="2043113"/>
          </a:xfrm>
        </p:spPr>
        <p:txBody>
          <a:bodyPr anchor="t"/>
          <a:lstStyle>
            <a:lvl1pPr algn="l">
              <a:defRPr sz="7100" b="1" cap="all"/>
            </a:lvl1pPr>
          </a:lstStyle>
          <a:p>
            <a:r>
              <a:rPr lang="en-US"/>
              <a:t>Clic para editar título</a:t>
            </a:r>
            <a:endParaRPr lang="es-ES"/>
          </a:p>
        </p:txBody>
      </p:sp>
      <p:sp>
        <p:nvSpPr>
          <p:cNvPr id="3" name="Marcador de texto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4978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7769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4" name="Marcador de contenido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6" name="Marcador de contenido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675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028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462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1" y="409575"/>
            <a:ext cx="6016626" cy="1743075"/>
          </a:xfrm>
        </p:spPr>
        <p:txBody>
          <a:bodyPr anchor="b"/>
          <a:lstStyle>
            <a:lvl1pPr algn="l">
              <a:defRPr sz="3600" b="1"/>
            </a:lvl1pPr>
          </a:lstStyle>
          <a:p>
            <a:r>
              <a:rPr lang="en-US"/>
              <a:t>Clic para editar título</a:t>
            </a:r>
            <a:endParaRPr lang="es-ES"/>
          </a:p>
        </p:txBody>
      </p:sp>
      <p:sp>
        <p:nvSpPr>
          <p:cNvPr id="3" name="Marcador de contenido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2529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84576" y="7200900"/>
            <a:ext cx="10972800" cy="850107"/>
          </a:xfrm>
        </p:spPr>
        <p:txBody>
          <a:bodyPr anchor="b"/>
          <a:lstStyle>
            <a:lvl1pPr algn="l">
              <a:defRPr sz="3600" b="1"/>
            </a:lvl1pPr>
          </a:lstStyle>
          <a:p>
            <a:r>
              <a:rPr lang="en-US"/>
              <a:t>Clic para editar título</a:t>
            </a:r>
            <a:endParaRPr lang="es-ES"/>
          </a:p>
        </p:txBody>
      </p:sp>
      <p:sp>
        <p:nvSpPr>
          <p:cNvPr id="3" name="Marcador de posición de imagen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es-ES"/>
          </a:p>
        </p:txBody>
      </p:sp>
      <p:sp>
        <p:nvSpPr>
          <p:cNvPr id="4" name="Marcador de texto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2598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9395"/>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a:t>Clic para editar título</a:t>
            </a:r>
            <a:endParaRPr lang="es-ES"/>
          </a:p>
        </p:txBody>
      </p:sp>
      <p:sp>
        <p:nvSpPr>
          <p:cNvPr id="3" name="Marcador de texto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620609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16422"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s-E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03799" y="1397000"/>
            <a:ext cx="7416800" cy="3908762"/>
          </a:xfrm>
          <a:prstGeom prst="rect">
            <a:avLst/>
          </a:prstGeom>
        </p:spPr>
        <p:txBody>
          <a:bodyPr wrap="square" lIns="0" tIns="0" rIns="0" bIns="0" rtlCol="0" anchor="t">
            <a:spAutoFit/>
          </a:bodyPr>
          <a:lstStyle/>
          <a:p>
            <a:pPr algn="ctr">
              <a:buClr>
                <a:schemeClr val="accent1">
                  <a:lumMod val="75000"/>
                </a:schemeClr>
              </a:buClr>
              <a:defRPr/>
            </a:pPr>
            <a:endParaRPr lang="es-E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buClr>
                <a:schemeClr val="accent1">
                  <a:lumMod val="75000"/>
                </a:schemeClr>
              </a:buClr>
              <a:defRPr/>
            </a:pPr>
            <a:r>
              <a:rPr lang="es-E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CONTROL SOCIAL</a:t>
            </a:r>
          </a:p>
          <a:p>
            <a:pPr algn="ctr">
              <a:buClr>
                <a:schemeClr val="accent1">
                  <a:lumMod val="75000"/>
                </a:schemeClr>
              </a:buClr>
              <a:defRPr/>
            </a:pPr>
            <a:endParaRPr lang="es-E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buClr>
                <a:schemeClr val="accent1">
                  <a:lumMod val="75000"/>
                </a:schemeClr>
              </a:buClr>
              <a:defRPr/>
            </a:pPr>
            <a:endParaRPr lang="es-E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1" name="Imagen 10"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00" y="1397000"/>
            <a:ext cx="5028339" cy="6096000"/>
          </a:xfrm>
          <a:prstGeom prst="rect">
            <a:avLst/>
          </a:prstGeom>
        </p:spPr>
      </p:pic>
      <p:grpSp>
        <p:nvGrpSpPr>
          <p:cNvPr id="5" name="Group 5"/>
          <p:cNvGrpSpPr/>
          <p:nvPr/>
        </p:nvGrpSpPr>
        <p:grpSpPr>
          <a:xfrm>
            <a:off x="-1024269" y="7383336"/>
            <a:ext cx="20336538" cy="6112945"/>
            <a:chOff x="0" y="0"/>
            <a:chExt cx="6350000" cy="1908742"/>
          </a:xfrm>
        </p:grpSpPr>
        <p:sp>
          <p:nvSpPr>
            <p:cNvPr id="6" name="Freeform 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sp>
      </p:grpSp>
      <p:pic>
        <p:nvPicPr>
          <p:cNvPr id="9" name="Imagen 8" descr="med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810500"/>
            <a:ext cx="3200400" cy="1096433"/>
          </a:xfrm>
          <a:prstGeom prst="rect">
            <a:avLst/>
          </a:prstGeom>
        </p:spPr>
      </p:pic>
      <p:pic>
        <p:nvPicPr>
          <p:cNvPr id="10" name="Imagen 9"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052"/>
            <a:ext cx="4267200" cy="5056340"/>
          </a:xfrm>
          <a:prstGeom prst="rect">
            <a:avLst/>
          </a:prstGeom>
        </p:spPr>
      </p:pic>
      <p:sp>
        <p:nvSpPr>
          <p:cNvPr id="7" name="CuadroTexto 6"/>
          <p:cNvSpPr txBox="1"/>
          <p:nvPr/>
        </p:nvSpPr>
        <p:spPr>
          <a:xfrm>
            <a:off x="14266234" y="5596614"/>
            <a:ext cx="3200400" cy="1323439"/>
          </a:xfrm>
          <a:prstGeom prst="rect">
            <a:avLst/>
          </a:prstGeom>
          <a:noFill/>
        </p:spPr>
        <p:txBody>
          <a:bodyPr wrap="square" rtlCol="0">
            <a:spAutoFit/>
          </a:bodyPr>
          <a:lstStyle/>
          <a:p>
            <a:pPr algn="ctr"/>
            <a:r>
              <a:rPr lang="es-ES" sz="4000" b="1" dirty="0"/>
              <a:t> </a:t>
            </a:r>
          </a:p>
          <a:p>
            <a:pPr algn="ctr"/>
            <a:endParaRPr lang="es-ES"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1024269" y="7802028"/>
            <a:ext cx="20336538"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sp>
      </p:grpSp>
      <p:sp>
        <p:nvSpPr>
          <p:cNvPr id="10" name="Marcador de contenido 2"/>
          <p:cNvSpPr txBox="1">
            <a:spLocks/>
          </p:cNvSpPr>
          <p:nvPr/>
        </p:nvSpPr>
        <p:spPr>
          <a:xfrm>
            <a:off x="6553200" y="1860065"/>
            <a:ext cx="10515600" cy="6847934"/>
          </a:xfrm>
          <a:prstGeom prst="rect">
            <a:avLst/>
          </a:prstGeom>
        </p:spPr>
        <p:txBody>
          <a:bodyPr>
            <a:normAutofit/>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0" indent="0" algn="just" defTabSz="914400">
              <a:spcBef>
                <a:spcPts val="0"/>
              </a:spcBef>
              <a:buNone/>
              <a:defRPr/>
            </a:pPr>
            <a:r>
              <a:rPr lang="es-ES" sz="3200" b="0" i="0" dirty="0">
                <a:solidFill>
                  <a:srgbClr val="4B4B4B"/>
                </a:solidFill>
                <a:effectLst/>
                <a:latin typeface="Work Sans" panose="020F0502020204030204" pitchFamily="2" charset="0"/>
              </a:rPr>
              <a:t>Es el derecho y un deber que tienen todas y todos los ciudadanos, individual o colectivamente, a vigilar y fiscalizar la gestión pública con el fin de acompañar el cumplimiento de los fines del Estado, promover y alcanzar la realización de los derechos y buscar la consolidación de la democracia y la gobernabilidad, teniendo clara la importancia de brindar mecanismos que permitan a los ciudadanos ser participes de la toma de decisiones para bienestar de sus comunidades, y permitiéndoles de esta forma empoderarse de los temas de estado.</a:t>
            </a:r>
            <a:endParaRPr lang="es-ES" sz="3200" dirty="0"/>
          </a:p>
        </p:txBody>
      </p:sp>
      <p:pic>
        <p:nvPicPr>
          <p:cNvPr id="6" name="Imagen 5">
            <a:extLst>
              <a:ext uri="{FF2B5EF4-FFF2-40B4-BE49-F238E27FC236}">
                <a16:creationId xmlns:a16="http://schemas.microsoft.com/office/drawing/2014/main" id="{36F36418-9BFD-A046-F10A-8556BE854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87" y="4000500"/>
            <a:ext cx="5071062" cy="2666397"/>
          </a:xfrm>
          <a:prstGeom prst="rect">
            <a:avLst/>
          </a:prstGeom>
        </p:spPr>
      </p:pic>
      <p:sp>
        <p:nvSpPr>
          <p:cNvPr id="7" name="TextBox 14">
            <a:extLst>
              <a:ext uri="{FF2B5EF4-FFF2-40B4-BE49-F238E27FC236}">
                <a16:creationId xmlns:a16="http://schemas.microsoft.com/office/drawing/2014/main" id="{DE11949C-9913-7A48-D493-38B734377DEC}"/>
              </a:ext>
            </a:extLst>
          </p:cNvPr>
          <p:cNvSpPr txBox="1"/>
          <p:nvPr/>
        </p:nvSpPr>
        <p:spPr>
          <a:xfrm>
            <a:off x="34636" y="1170822"/>
            <a:ext cx="6851073" cy="1461939"/>
          </a:xfrm>
          <a:prstGeom prst="rect">
            <a:avLst/>
          </a:prstGeom>
        </p:spPr>
        <p:txBody>
          <a:bodyPr wrap="square" lIns="0" tIns="0" rIns="0" bIns="0" rtlCol="0" anchor="t">
            <a:spAutoFit/>
          </a:bodyPr>
          <a:lstStyle/>
          <a:p>
            <a:pPr algn="ctr">
              <a:lnSpc>
                <a:spcPts val="5749"/>
              </a:lnSpc>
            </a:pPr>
            <a:r>
              <a:rPr lang="es-ES" sz="5000" b="1" dirty="0">
                <a:latin typeface="Telegraf Medium Bold"/>
              </a:rPr>
              <a:t>¿QUÉ ES CONTROL SOCIAL?</a:t>
            </a:r>
            <a:r>
              <a:rPr lang="es-ES" sz="5000" b="1" dirty="0">
                <a:solidFill>
                  <a:schemeClr val="bg1"/>
                </a:solidFill>
                <a:latin typeface="Telegraf Medium Bold"/>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538917"/>
            <a:ext cx="3048000" cy="1003139"/>
          </a:xfrm>
          <a:prstGeom prst="rect">
            <a:avLst/>
          </a:prstGeom>
        </p:spPr>
      </p:pic>
      <p:sp>
        <p:nvSpPr>
          <p:cNvPr id="28" name="TextBox 14"/>
          <p:cNvSpPr txBox="1"/>
          <p:nvPr/>
        </p:nvSpPr>
        <p:spPr>
          <a:xfrm>
            <a:off x="762000" y="2369327"/>
            <a:ext cx="9436963" cy="742618"/>
          </a:xfrm>
          <a:prstGeom prst="rect">
            <a:avLst/>
          </a:prstGeom>
        </p:spPr>
        <p:txBody>
          <a:bodyPr lIns="0" tIns="0" rIns="0" bIns="0" rtlCol="0" anchor="t">
            <a:spAutoFit/>
          </a:bodyPr>
          <a:lstStyle/>
          <a:p>
            <a:pPr algn="ctr">
              <a:lnSpc>
                <a:spcPts val="5749"/>
              </a:lnSpc>
            </a:pPr>
            <a:r>
              <a:rPr lang="es-ES" sz="5000" b="1" dirty="0">
                <a:solidFill>
                  <a:schemeClr val="bg1"/>
                </a:solidFill>
                <a:latin typeface="Telegraf Medium Bold"/>
              </a:rPr>
              <a:t>CONTROL SOCIAL</a:t>
            </a:r>
          </a:p>
        </p:txBody>
      </p:sp>
      <p:pic>
        <p:nvPicPr>
          <p:cNvPr id="29" name="Imagen 28" descr="fondo-q-bi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5812" y="7886700"/>
            <a:ext cx="2067264" cy="2247900"/>
          </a:xfrm>
          <a:prstGeom prst="rect">
            <a:avLst/>
          </a:prstGeom>
        </p:spPr>
      </p:pic>
      <p:sp>
        <p:nvSpPr>
          <p:cNvPr id="4" name="CuadroTexto 3">
            <a:extLst>
              <a:ext uri="{FF2B5EF4-FFF2-40B4-BE49-F238E27FC236}">
                <a16:creationId xmlns:a16="http://schemas.microsoft.com/office/drawing/2014/main" id="{A07D1EF7-A569-D93A-0231-2C59D1441F2C}"/>
              </a:ext>
            </a:extLst>
          </p:cNvPr>
          <p:cNvSpPr txBox="1"/>
          <p:nvPr/>
        </p:nvSpPr>
        <p:spPr>
          <a:xfrm>
            <a:off x="1295400" y="4681834"/>
            <a:ext cx="12877800" cy="4524315"/>
          </a:xfrm>
          <a:prstGeom prst="rect">
            <a:avLst/>
          </a:prstGeom>
          <a:noFill/>
        </p:spPr>
        <p:txBody>
          <a:bodyPr wrap="square">
            <a:spAutoFit/>
          </a:bodyPr>
          <a:lstStyle/>
          <a:p>
            <a:r>
              <a:rPr lang="es-ES" sz="3600" b="0" i="0" dirty="0">
                <a:effectLst/>
                <a:latin typeface="Work Sans" pitchFamily="2" charset="0"/>
              </a:rPr>
              <a:t>La Dirección ofrece talleres en control social, socialización de la Ley 850 de 2003, conformación de veedurías ciudadanas, ejercicios frente al uso de los mecanismos jurídicos para ejercer control social, la importancia del control social en la Ley 1757 de 2015 de participación ciudadana, fortalecimiento de las organizaciones sociales que lleven a cabo el ejercicio del control social.</a:t>
            </a:r>
            <a:endParaRPr lang="es-CO" sz="3600" dirty="0"/>
          </a:p>
        </p:txBody>
      </p:sp>
      <p:pic>
        <p:nvPicPr>
          <p:cNvPr id="5" name="Imagen 4">
            <a:extLst>
              <a:ext uri="{FF2B5EF4-FFF2-40B4-BE49-F238E27FC236}">
                <a16:creationId xmlns:a16="http://schemas.microsoft.com/office/drawing/2014/main" id="{20D085FB-E19A-8602-62F3-2DDC57B42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79210" y="861443"/>
            <a:ext cx="3780234" cy="381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1"/>
          <p:cNvGrpSpPr/>
          <p:nvPr/>
        </p:nvGrpSpPr>
        <p:grpSpPr>
          <a:xfrm>
            <a:off x="-1024269" y="7802028"/>
            <a:ext cx="20336538" cy="6112945"/>
            <a:chOff x="0" y="0"/>
            <a:chExt cx="6350000" cy="1908742"/>
          </a:xfrm>
          <a:solidFill>
            <a:srgbClr val="319395"/>
          </a:solidFill>
        </p:grpSpPr>
        <p:sp>
          <p:nvSpPr>
            <p:cNvPr id="22" name="Freeform 22"/>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grpFill/>
          </p:spPr>
        </p:sp>
      </p:grpSp>
      <p:pic>
        <p:nvPicPr>
          <p:cNvPr id="25" name="Imagen 24"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191500"/>
            <a:ext cx="3048000" cy="1003139"/>
          </a:xfrm>
          <a:prstGeom prst="rect">
            <a:avLst/>
          </a:prstGeom>
        </p:spPr>
      </p:pic>
      <p:sp>
        <p:nvSpPr>
          <p:cNvPr id="28" name="TextBox 8"/>
          <p:cNvSpPr txBox="1"/>
          <p:nvPr/>
        </p:nvSpPr>
        <p:spPr>
          <a:xfrm>
            <a:off x="12044516" y="9130877"/>
            <a:ext cx="5214784" cy="256480"/>
          </a:xfrm>
          <a:prstGeom prst="rect">
            <a:avLst/>
          </a:prstGeom>
        </p:spPr>
        <p:txBody>
          <a:bodyPr lIns="0" tIns="0" rIns="0" bIns="0" rtlCol="0" anchor="t">
            <a:spAutoFit/>
          </a:bodyPr>
          <a:lstStyle/>
          <a:p>
            <a:pPr algn="r">
              <a:lnSpc>
                <a:spcPts val="1959"/>
              </a:lnSpc>
              <a:spcBef>
                <a:spcPct val="0"/>
              </a:spcBef>
            </a:pPr>
            <a:r>
              <a:rPr lang="es-ES" sz="1400" spc="28" dirty="0">
                <a:solidFill>
                  <a:schemeClr val="bg1"/>
                </a:solidFill>
                <a:latin typeface="Telegraf Medium"/>
              </a:rPr>
              <a:t>QuimioSalud| Agencia Santa-Marta</a:t>
            </a:r>
          </a:p>
        </p:txBody>
      </p:sp>
      <p:pic>
        <p:nvPicPr>
          <p:cNvPr id="2" name="Imagen 1"/>
          <p:cNvPicPr>
            <a:picLocks noChangeAspect="1"/>
          </p:cNvPicPr>
          <p:nvPr/>
        </p:nvPicPr>
        <p:blipFill>
          <a:blip r:embed="rId3"/>
          <a:stretch>
            <a:fillRect/>
          </a:stretch>
        </p:blipFill>
        <p:spPr>
          <a:xfrm>
            <a:off x="172872" y="528469"/>
            <a:ext cx="4454725" cy="1746221"/>
          </a:xfrm>
          <a:prstGeom prst="rect">
            <a:avLst/>
          </a:prstGeom>
        </p:spPr>
      </p:pic>
      <p:graphicFrame>
        <p:nvGraphicFramePr>
          <p:cNvPr id="3" name="Diagrama 2">
            <a:extLst>
              <a:ext uri="{FF2B5EF4-FFF2-40B4-BE49-F238E27FC236}">
                <a16:creationId xmlns:a16="http://schemas.microsoft.com/office/drawing/2014/main" id="{3309C40E-A60B-5A50-A02E-364C06D91340}"/>
              </a:ext>
            </a:extLst>
          </p:cNvPr>
          <p:cNvGraphicFramePr/>
          <p:nvPr>
            <p:extLst>
              <p:ext uri="{D42A27DB-BD31-4B8C-83A1-F6EECF244321}">
                <p14:modId xmlns:p14="http://schemas.microsoft.com/office/powerpoint/2010/main" val="2782241624"/>
              </p:ext>
            </p:extLst>
          </p:nvPr>
        </p:nvGraphicFramePr>
        <p:xfrm>
          <a:off x="4800599" y="2186426"/>
          <a:ext cx="8859805" cy="6291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F29A9FD7-216D-06E3-AC94-E7C0744F60F2}"/>
              </a:ext>
            </a:extLst>
          </p:cNvPr>
          <p:cNvSpPr txBox="1"/>
          <p:nvPr/>
        </p:nvSpPr>
        <p:spPr>
          <a:xfrm>
            <a:off x="4800600" y="826995"/>
            <a:ext cx="11811000" cy="1077218"/>
          </a:xfrm>
          <a:prstGeom prst="rect">
            <a:avLst/>
          </a:prstGeom>
          <a:noFill/>
        </p:spPr>
        <p:txBody>
          <a:bodyPr wrap="square">
            <a:spAutoFit/>
          </a:bodyPr>
          <a:lstStyle/>
          <a:p>
            <a:r>
              <a:rPr lang="es-ES" sz="3200" b="0" i="0" dirty="0">
                <a:effectLst/>
                <a:latin typeface="Work Sans" pitchFamily="2" charset="0"/>
              </a:rPr>
              <a:t>Las diferentes modalidades de acuerdo al art 63 de la Ley 1757 de 2015 de hacer control social son:</a:t>
            </a:r>
            <a:endParaRPr lang="es-CO"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66800" y="2476500"/>
            <a:ext cx="8394391" cy="1302331"/>
            <a:chOff x="-457200" y="-38100"/>
            <a:chExt cx="11192521" cy="1736441"/>
          </a:xfrm>
        </p:grpSpPr>
        <p:sp>
          <p:nvSpPr>
            <p:cNvPr id="6" name="TextBox 6"/>
            <p:cNvSpPr txBox="1"/>
            <p:nvPr/>
          </p:nvSpPr>
          <p:spPr>
            <a:xfrm>
              <a:off x="0" y="-38100"/>
              <a:ext cx="10735321" cy="990157"/>
            </a:xfrm>
            <a:prstGeom prst="rect">
              <a:avLst/>
            </a:prstGeom>
          </p:spPr>
          <p:txBody>
            <a:bodyPr lIns="0" tIns="0" rIns="0" bIns="0" rtlCol="0" anchor="t">
              <a:spAutoFit/>
            </a:bodyPr>
            <a:lstStyle/>
            <a:p>
              <a:pPr>
                <a:lnSpc>
                  <a:spcPts val="5749"/>
                </a:lnSpc>
              </a:pPr>
              <a:endParaRPr lang="en-US" sz="5000" dirty="0">
                <a:solidFill>
                  <a:srgbClr val="212430"/>
                </a:solidFill>
                <a:latin typeface="Telegraf Medium Bold"/>
              </a:endParaRPr>
            </a:p>
          </p:txBody>
        </p:sp>
        <p:sp>
          <p:nvSpPr>
            <p:cNvPr id="7" name="TextBox 7"/>
            <p:cNvSpPr txBox="1"/>
            <p:nvPr/>
          </p:nvSpPr>
          <p:spPr>
            <a:xfrm>
              <a:off x="-457200" y="1224108"/>
              <a:ext cx="10735321" cy="474233"/>
            </a:xfrm>
            <a:prstGeom prst="rect">
              <a:avLst/>
            </a:prstGeom>
          </p:spPr>
          <p:txBody>
            <a:bodyPr lIns="0" tIns="0" rIns="0" bIns="0" rtlCol="0" anchor="t">
              <a:spAutoFit/>
            </a:bodyPr>
            <a:lstStyle/>
            <a:p>
              <a:pPr>
                <a:lnSpc>
                  <a:spcPts val="2990"/>
                </a:lnSpc>
              </a:pPr>
              <a:endParaRPr lang="en-US" sz="2300" b="1" dirty="0">
                <a:solidFill>
                  <a:srgbClr val="FFFFFF"/>
                </a:solidFill>
                <a:latin typeface="Telegraf Medium"/>
              </a:endParaRPr>
            </a:p>
          </p:txBody>
        </p:sp>
      </p:grpSp>
      <p:pic>
        <p:nvPicPr>
          <p:cNvPr id="18" name="Imagen 17"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19" name="Imagen 18" descr="fondo-q-bi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5812" y="7886700"/>
            <a:ext cx="2067264" cy="2247900"/>
          </a:xfrm>
          <a:prstGeom prst="rect">
            <a:avLst/>
          </a:prstGeom>
        </p:spPr>
      </p:pic>
      <p:sp>
        <p:nvSpPr>
          <p:cNvPr id="16" name="TextBox 14"/>
          <p:cNvSpPr txBox="1"/>
          <p:nvPr/>
        </p:nvSpPr>
        <p:spPr>
          <a:xfrm>
            <a:off x="3154681" y="751208"/>
            <a:ext cx="11963399" cy="730969"/>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nchor="t">
            <a:spAutoFit/>
          </a:bodyPr>
          <a:lstStyle/>
          <a:p>
            <a:pPr algn="ctr">
              <a:lnSpc>
                <a:spcPts val="5749"/>
              </a:lnSpc>
            </a:pPr>
            <a:r>
              <a:rPr lang="es-ES" altLang="es-ES" sz="5400" b="1" dirty="0">
                <a:solidFill>
                  <a:srgbClr val="FFFFFF"/>
                </a:solidFill>
                <a:latin typeface="Century Gothic" panose="020B0502020202020204" pitchFamily="34" charset="0"/>
              </a:rPr>
              <a:t>CONTROL SOCIAL</a:t>
            </a:r>
          </a:p>
        </p:txBody>
      </p:sp>
      <p:sp>
        <p:nvSpPr>
          <p:cNvPr id="24" name="CuadroTexto 23"/>
          <p:cNvSpPr txBox="1"/>
          <p:nvPr/>
        </p:nvSpPr>
        <p:spPr>
          <a:xfrm>
            <a:off x="881967" y="3020808"/>
            <a:ext cx="8871634" cy="35394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just">
              <a:defRPr/>
            </a:pPr>
            <a:r>
              <a:rPr lang="es-ES" sz="3200" b="0" i="0" dirty="0">
                <a:solidFill>
                  <a:srgbClr val="4B4B4B"/>
                </a:solidFill>
                <a:effectLst/>
                <a:latin typeface="Work Sans" pitchFamily="2" charset="0"/>
              </a:rPr>
              <a:t>El control social busca a través de la vigilancia de la gestión pública, velar por la correcta inversión de los recursos públicos y garantizar la correcta gestión del servicio a la comunidad a través de la participación activa de los ciudadanos a lo largo del territorio nacional.</a:t>
            </a:r>
            <a:endParaRPr lang="en-US" sz="3200" dirty="0">
              <a:solidFill>
                <a:schemeClr val="tx1"/>
              </a:solidFill>
            </a:endParaRPr>
          </a:p>
        </p:txBody>
      </p:sp>
      <p:pic>
        <p:nvPicPr>
          <p:cNvPr id="8" name="Imagen 7">
            <a:extLst>
              <a:ext uri="{FF2B5EF4-FFF2-40B4-BE49-F238E27FC236}">
                <a16:creationId xmlns:a16="http://schemas.microsoft.com/office/drawing/2014/main" id="{9BFB5365-9FB5-09DB-214B-3331C0123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199" y="2847808"/>
            <a:ext cx="5191291" cy="51912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B73BD6-B5D8-0FB7-5E9C-A52E1B31ADF7}"/>
              </a:ext>
            </a:extLst>
          </p:cNvPr>
          <p:cNvSpPr txBox="1"/>
          <p:nvPr/>
        </p:nvSpPr>
        <p:spPr>
          <a:xfrm>
            <a:off x="1828800" y="4305300"/>
            <a:ext cx="14173200" cy="5632311"/>
          </a:xfrm>
          <a:prstGeom prst="rect">
            <a:avLst/>
          </a:prstGeom>
          <a:noFill/>
        </p:spPr>
        <p:txBody>
          <a:bodyPr wrap="square">
            <a:spAutoFit/>
          </a:bodyPr>
          <a:lstStyle/>
          <a:p>
            <a:pPr algn="just"/>
            <a:r>
              <a:rPr lang="es-ES" sz="3600" b="0" i="0" dirty="0">
                <a:effectLst/>
                <a:latin typeface="Work Sans" pitchFamily="2" charset="0"/>
              </a:rPr>
              <a:t>El Control social es la piedra angular de la participación ciudadana, y a través de este, se busca que la comunicación entre la ciudadanía y las instituciones sea constante y activa permitiendo así que el control social sea visto como el proceso fundamental de acompañamiento, garantía y transparencia en la lucha contra la corrupción. De igual forma, busca conseguir que las instituciones vean a los veedores como aliados directos en el cumplimiento de los objetivos de un Estado social de derecho igualitario y participativo. </a:t>
            </a:r>
            <a:endParaRPr lang="es-ES" sz="3600" b="0" i="0" dirty="0">
              <a:effectLst/>
              <a:latin typeface="Fira Sans" panose="020B0503050000020004" pitchFamily="34" charset="0"/>
            </a:endParaRPr>
          </a:p>
        </p:txBody>
      </p:sp>
      <p:pic>
        <p:nvPicPr>
          <p:cNvPr id="4" name="Imagen 3" descr="logo-blanco.png">
            <a:extLst>
              <a:ext uri="{FF2B5EF4-FFF2-40B4-BE49-F238E27FC236}">
                <a16:creationId xmlns:a16="http://schemas.microsoft.com/office/drawing/2014/main" id="{D1D60E1C-E66E-972B-AC34-3DE47AC7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00100"/>
            <a:ext cx="3048000" cy="1003139"/>
          </a:xfrm>
          <a:prstGeom prst="rect">
            <a:avLst/>
          </a:prstGeom>
        </p:spPr>
      </p:pic>
      <p:pic>
        <p:nvPicPr>
          <p:cNvPr id="8" name="Imagen 7">
            <a:extLst>
              <a:ext uri="{FF2B5EF4-FFF2-40B4-BE49-F238E27FC236}">
                <a16:creationId xmlns:a16="http://schemas.microsoft.com/office/drawing/2014/main" id="{29BF3394-6608-3386-7E46-B18431112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36497"/>
            <a:ext cx="8077200" cy="2421099"/>
          </a:xfrm>
          <a:prstGeom prst="rect">
            <a:avLst/>
          </a:prstGeom>
        </p:spPr>
      </p:pic>
    </p:spTree>
    <p:extLst>
      <p:ext uri="{BB962C8B-B14F-4D97-AF65-F5344CB8AC3E}">
        <p14:creationId xmlns:p14="http://schemas.microsoft.com/office/powerpoint/2010/main" val="282509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3E37D06B-78E1-40ED-8A0E-814DF0ADB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28900"/>
            <a:ext cx="13639800" cy="4620999"/>
          </a:xfrm>
          <a:prstGeom prst="rect">
            <a:avLst/>
          </a:prstGeom>
        </p:spPr>
      </p:pic>
    </p:spTree>
    <p:extLst>
      <p:ext uri="{BB962C8B-B14F-4D97-AF65-F5344CB8AC3E}">
        <p14:creationId xmlns:p14="http://schemas.microsoft.com/office/powerpoint/2010/main" val="2566582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a619acdb3d245e3dffa7f5a0177f921d">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821523654b37bc540960bf37c7f411b4"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BAC38076-9D42-406A-B7E0-B14DA006E8DA}"/>
</file>

<file path=customXml/itemProps2.xml><?xml version="1.0" encoding="utf-8"?>
<ds:datastoreItem xmlns:ds="http://schemas.openxmlformats.org/officeDocument/2006/customXml" ds:itemID="{B2B71ABB-BE3A-42D9-9D88-1516DB144088}"/>
</file>

<file path=customXml/itemProps3.xml><?xml version="1.0" encoding="utf-8"?>
<ds:datastoreItem xmlns:ds="http://schemas.openxmlformats.org/officeDocument/2006/customXml" ds:itemID="{C9C9292D-A7E5-4637-AC16-BCC532B8A188}"/>
</file>

<file path=docProps/app.xml><?xml version="1.0" encoding="utf-8"?>
<Properties xmlns="http://schemas.openxmlformats.org/officeDocument/2006/extended-properties" xmlns:vt="http://schemas.openxmlformats.org/officeDocument/2006/docPropsVTypes">
  <Template/>
  <TotalTime>16113</TotalTime>
  <Words>375</Words>
  <Application>Microsoft Office PowerPoint</Application>
  <PresentationFormat>Personalizado</PresentationFormat>
  <Paragraphs>17</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Century Gothic</vt:lpstr>
      <vt:lpstr>Telegraf Medium</vt:lpstr>
      <vt:lpstr>Arial</vt:lpstr>
      <vt:lpstr>Telegraf Medium Bold</vt:lpstr>
      <vt:lpstr>Fira Sans</vt:lpstr>
      <vt:lpstr>Calibri</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Illustrated Covid Awareness Events and Special Interest Presentation</dc:title>
  <dc:creator>COORD CALIDAD</dc:creator>
  <cp:lastModifiedBy>CINDY CASTILLO CHARRIS</cp:lastModifiedBy>
  <cp:revision>45</cp:revision>
  <dcterms:created xsi:type="dcterms:W3CDTF">2006-08-16T00:00:00Z</dcterms:created>
  <dcterms:modified xsi:type="dcterms:W3CDTF">2024-01-23T20:20:18Z</dcterms:modified>
  <dc:identifier>DAEID-H_q0o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