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rawing2.xml" ContentType="application/vnd.ms-office.drawingml.diagramDrawing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77" r:id="rId6"/>
    <p:sldId id="259" r:id="rId7"/>
    <p:sldId id="269" r:id="rId8"/>
    <p:sldId id="266" r:id="rId9"/>
    <p:sldId id="271" r:id="rId10"/>
    <p:sldId id="272" r:id="rId11"/>
    <p:sldId id="273" r:id="rId12"/>
    <p:sldId id="274" r:id="rId13"/>
    <p:sldId id="268" r:id="rId14"/>
  </p:sldIdLst>
  <p:sldSz cx="18288000" cy="10287000"/>
  <p:notesSz cx="6858000" cy="9144000"/>
  <p:embeddedFontLst>
    <p:embeddedFont>
      <p:font typeface="Wingdings 2" panose="05020102010507070707" pitchFamily="18" charset="2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4622" autoAdjust="0"/>
  </p:normalViewPr>
  <p:slideViewPr>
    <p:cSldViewPr>
      <p:cViewPr varScale="1">
        <p:scale>
          <a:sx n="46" d="100"/>
          <a:sy n="46" d="100"/>
        </p:scale>
        <p:origin x="86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9BC364-2FBE-4B07-A52E-ACD8C411BA5A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F3FA118-4BCD-448C-B024-A7CBC51B1D9B}">
      <dgm:prSet phldrT="[Texto]"/>
      <dgm:spPr/>
      <dgm:t>
        <a:bodyPr/>
        <a:lstStyle/>
        <a:p>
          <a:r>
            <a:rPr lang="es-CO" altLang="es-CO"/>
            <a:t>Lavarse las manos </a:t>
          </a:r>
          <a:r>
            <a:rPr lang="es-CO" altLang="es-CO" b="1"/>
            <a:t>ANTES</a:t>
          </a:r>
          <a:r>
            <a:rPr lang="es-CO" altLang="es-CO"/>
            <a:t> de:</a:t>
          </a:r>
          <a:br>
            <a:rPr lang="es-CO" altLang="es-CO"/>
          </a:br>
          <a:r>
            <a:rPr lang="es-CO" altLang="es-CO"/>
            <a:t> </a:t>
          </a:r>
          <a:endParaRPr lang="es-ES" dirty="0"/>
        </a:p>
      </dgm:t>
    </dgm:pt>
    <dgm:pt modelId="{4BF13D46-5153-422F-93A5-462209724B2A}" type="parTrans" cxnId="{17494D6B-B892-4B5A-B092-38A6C15E9C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40D8AE-3B58-4E71-A9A9-AC99B0E52983}" type="sibTrans" cxnId="{17494D6B-B892-4B5A-B092-38A6C15E9C2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3E69CB-DECF-4FFF-BFEC-7D7AFA10F983}">
      <dgm:prSet phldrT="[Texto]" custT="1"/>
      <dgm:spPr/>
      <dgm:t>
        <a:bodyPr/>
        <a:lstStyle/>
        <a:p>
          <a:r>
            <a:rPr lang="es-CO" altLang="es-CO" sz="2400"/>
            <a:t>Iniciar jornada de trabajo</a:t>
          </a:r>
          <a:endParaRPr lang="es-ES" sz="2400" dirty="0"/>
        </a:p>
      </dgm:t>
    </dgm:pt>
    <dgm:pt modelId="{2A3A8B69-02A0-431C-A068-1F332C443403}" type="parTrans" cxnId="{087ACB61-519E-459E-9CC7-FF43F52211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5E5348-B02A-465D-8A6E-855BB7107A55}" type="sibTrans" cxnId="{087ACB61-519E-459E-9CC7-FF43F52211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E89964-CDF3-4FFA-BB24-74ACA0464698}">
      <dgm:prSet phldrT="[Texto]"/>
      <dgm:spPr/>
      <dgm:t>
        <a:bodyPr/>
        <a:lstStyle/>
        <a:p>
          <a:r>
            <a:rPr lang="es-CO" altLang="es-CO"/>
            <a:t>Lavarse las manos </a:t>
          </a:r>
          <a:r>
            <a:rPr lang="es-CO" altLang="es-CO" b="1"/>
            <a:t>DESPUÉS</a:t>
          </a:r>
          <a:r>
            <a:rPr lang="es-CO" altLang="es-CO"/>
            <a:t>  de: </a:t>
          </a:r>
          <a:endParaRPr lang="es-ES" dirty="0"/>
        </a:p>
      </dgm:t>
    </dgm:pt>
    <dgm:pt modelId="{3B5673C4-E99C-4674-ABF6-965EA0D92DC0}" type="parTrans" cxnId="{BF4C7FF8-FCBE-4908-8917-07931ACD4B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4B8EC98-C684-4056-A1B4-5B0FF9174FD2}" type="sibTrans" cxnId="{BF4C7FF8-FCBE-4908-8917-07931ACD4B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F55FAF-19BF-4167-BD40-3D4138B3F0DE}">
      <dgm:prSet phldrT="[Texto]" custT="1"/>
      <dgm:spPr/>
      <dgm:t>
        <a:bodyPr/>
        <a:lstStyle/>
        <a:p>
          <a:r>
            <a:rPr lang="es-CO" sz="2400"/>
            <a:t>Ir al baño</a:t>
          </a:r>
          <a:endParaRPr lang="es-ES" sz="2400" dirty="0"/>
        </a:p>
      </dgm:t>
    </dgm:pt>
    <dgm:pt modelId="{E5D9CBAF-BAE2-4104-B192-FD21B42A9C42}" type="parTrans" cxnId="{24D18765-AEB9-4CD2-A4C9-A4CF02EB391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51EDC3-B158-4793-A18C-478AF1FFFDE0}" type="sibTrans" cxnId="{24D18765-AEB9-4CD2-A4C9-A4CF02EB391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2E5CAD-E84E-4B62-9E87-76EF8C217324}">
      <dgm:prSet custT="1"/>
      <dgm:spPr/>
      <dgm:t>
        <a:bodyPr/>
        <a:lstStyle/>
        <a:p>
          <a:r>
            <a:rPr lang="es-CO" altLang="es-CO" sz="2400"/>
            <a:t>Ir al baño</a:t>
          </a:r>
          <a:endParaRPr lang="es-CO" altLang="es-CO" sz="2400" dirty="0"/>
        </a:p>
      </dgm:t>
    </dgm:pt>
    <dgm:pt modelId="{FC03192D-8EC7-43EC-8065-4C0AFCF61DF7}" type="parTrans" cxnId="{376955E5-D86D-4A4C-B969-8128C9BF24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ACE7CF-3105-486A-B694-839D25A4A836}" type="sibTrans" cxnId="{376955E5-D86D-4A4C-B969-8128C9BF24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03B047-085E-47B6-A2DF-617BA6DE0E96}">
      <dgm:prSet custT="1"/>
      <dgm:spPr/>
      <dgm:t>
        <a:bodyPr/>
        <a:lstStyle/>
        <a:p>
          <a:r>
            <a:rPr lang="es-CO" altLang="es-CO" sz="2400"/>
            <a:t>Ingerir alimentos</a:t>
          </a:r>
          <a:endParaRPr lang="es-CO" altLang="es-CO" sz="2400" dirty="0"/>
        </a:p>
      </dgm:t>
    </dgm:pt>
    <dgm:pt modelId="{ACF12CC4-176C-4871-871D-C6DD83FBD323}" type="parTrans" cxnId="{EF9AACE6-63FE-41C2-A1A0-34E08A63C6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154BD9-11D0-4D24-978D-2E7084A5CCB0}" type="sibTrans" cxnId="{EF9AACE6-63FE-41C2-A1A0-34E08A63C66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2F59BD-C0A3-49DB-88EF-69E971736DDE}">
      <dgm:prSet custT="1"/>
      <dgm:spPr/>
      <dgm:t>
        <a:bodyPr/>
        <a:lstStyle/>
        <a:p>
          <a:r>
            <a:rPr lang="es-CO" altLang="es-CO" sz="2400"/>
            <a:t>Ingerir o Preparar  medicamentos</a:t>
          </a:r>
          <a:endParaRPr lang="es-CO" altLang="es-CO" sz="2400" dirty="0"/>
        </a:p>
      </dgm:t>
    </dgm:pt>
    <dgm:pt modelId="{C6ACF9B6-35E9-4D38-89CF-238FA361802F}" type="parTrans" cxnId="{BEDCFA6C-86DE-4941-AA0F-DCE0C84202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1B96EF-37DC-48D2-89D7-96D9A8F55EBC}" type="sibTrans" cxnId="{BEDCFA6C-86DE-4941-AA0F-DCE0C84202B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D359C5-C12A-4D12-9A50-126B94DC0800}">
      <dgm:prSet custT="1"/>
      <dgm:spPr/>
      <dgm:t>
        <a:bodyPr/>
        <a:lstStyle/>
        <a:p>
          <a:r>
            <a:rPr lang="es-ES" altLang="es-CO" sz="2400" dirty="0"/>
            <a:t>Realizar una tarea limpia o aséptica.</a:t>
          </a:r>
        </a:p>
      </dgm:t>
    </dgm:pt>
    <dgm:pt modelId="{90BBCB38-7B87-4AE6-AAEA-1A16646B29D2}" type="parTrans" cxnId="{DCAB9BB3-1DF1-42C5-A769-3013E87909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550824-3C31-409D-A726-E93971ECF999}" type="sibTrans" cxnId="{DCAB9BB3-1DF1-42C5-A769-3013E87909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AE0A0E3-1573-499C-8AF4-E801B7E95B2E}">
      <dgm:prSet custT="1"/>
      <dgm:spPr/>
      <dgm:t>
        <a:bodyPr/>
        <a:lstStyle/>
        <a:p>
          <a:r>
            <a:rPr lang="es-ES" sz="2400"/>
            <a:t>Realizar cualquier actividad, aunque se utilicen guantes.</a:t>
          </a:r>
          <a:endParaRPr lang="es-ES" sz="2400" dirty="0"/>
        </a:p>
      </dgm:t>
    </dgm:pt>
    <dgm:pt modelId="{E2975AD0-69C1-4C22-983F-659056721149}" type="parTrans" cxnId="{CF766AF2-BA17-4064-AEC6-C2A8F17A2D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42B2B2-E573-40A9-BF3E-DB2606A33EEC}" type="sibTrans" cxnId="{CF766AF2-BA17-4064-AEC6-C2A8F17A2D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F7237D8-815D-41B4-8BB4-734F5C9E8DED}">
      <dgm:prSet custT="1"/>
      <dgm:spPr/>
      <dgm:t>
        <a:bodyPr/>
        <a:lstStyle/>
        <a:p>
          <a:r>
            <a:rPr lang="es-CO" sz="2400"/>
            <a:t>Ingerir alimentos</a:t>
          </a:r>
          <a:endParaRPr lang="es-CO" sz="2400" dirty="0"/>
        </a:p>
      </dgm:t>
    </dgm:pt>
    <dgm:pt modelId="{842FAE79-159A-4FFA-9707-C40B6EE733CB}" type="parTrans" cxnId="{E45160FD-B11D-4903-845E-B188962FF5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231DEA-910C-48F6-A67A-55BB6DAC48D1}" type="sibTrans" cxnId="{E45160FD-B11D-4903-845E-B188962FF58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9FC4F4-773E-4C59-98C9-F99A9402EFE5}">
      <dgm:prSet custT="1"/>
      <dgm:spPr/>
      <dgm:t>
        <a:bodyPr/>
        <a:lstStyle/>
        <a:p>
          <a:r>
            <a:rPr lang="es-CO" sz="2400"/>
            <a:t>Contacto con pacientes </a:t>
          </a:r>
          <a:r>
            <a:rPr lang="es-ES" sz="2400"/>
            <a:t>y su entorno</a:t>
          </a:r>
          <a:endParaRPr lang="es-CO" sz="2400" dirty="0"/>
        </a:p>
      </dgm:t>
    </dgm:pt>
    <dgm:pt modelId="{93B3D921-A35E-4A57-8C44-C6C640CA7BC3}" type="parTrans" cxnId="{EBD35685-F06F-47FE-8A21-F90083ED16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869F072-8670-473D-BD9C-BED9A2E72865}" type="sibTrans" cxnId="{EBD35685-F06F-47FE-8A21-F90083ED16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2AE3BA-CEEF-488D-AC87-E194F1ED92D0}">
      <dgm:prSet custT="1"/>
      <dgm:spPr/>
      <dgm:t>
        <a:bodyPr/>
        <a:lstStyle/>
        <a:p>
          <a:r>
            <a:rPr lang="es-CO" sz="2400"/>
            <a:t>Tocar cualquier material contaminado  o no</a:t>
          </a:r>
          <a:endParaRPr lang="es-CO" sz="2400" dirty="0"/>
        </a:p>
      </dgm:t>
    </dgm:pt>
    <dgm:pt modelId="{061041C6-8E44-4871-B3A6-19AA3AF497B2}" type="parTrans" cxnId="{4F0430ED-9031-477A-A6F7-EA1C4F296B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F61E13-4FF9-4AC5-AD13-1D5984EFA874}" type="sibTrans" cxnId="{4F0430ED-9031-477A-A6F7-EA1C4F296B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598A11-38A3-4152-A00A-98CF5EEB809C}">
      <dgm:prSet custT="1"/>
      <dgm:spPr/>
      <dgm:t>
        <a:bodyPr/>
        <a:lstStyle/>
        <a:p>
          <a:r>
            <a:rPr lang="es-CO" sz="2400"/>
            <a:t>Entrar en área de preparaciones </a:t>
          </a:r>
          <a:r>
            <a:rPr lang="es-ES" sz="2400"/>
            <a:t>y aplicación de medicamentos (en central de mezcla y sala de quimioterapia).</a:t>
          </a:r>
          <a:endParaRPr lang="es-CO" sz="2400" dirty="0"/>
        </a:p>
      </dgm:t>
    </dgm:pt>
    <dgm:pt modelId="{8E41A5AD-307F-4C74-A23E-D77DFE38676B}" type="parTrans" cxnId="{00FB2034-16DB-4232-B9F8-C028338FA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A1D37DE-ECE0-4A12-B892-B688BFBCA2B2}" type="sibTrans" cxnId="{00FB2034-16DB-4232-B9F8-C028338FA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6D313D-4E37-4E1E-9F10-8CCDF49BD776}">
      <dgm:prSet custT="1"/>
      <dgm:spPr/>
      <dgm:t>
        <a:bodyPr/>
        <a:lstStyle/>
        <a:p>
          <a:r>
            <a:rPr lang="es-CO" sz="2400"/>
            <a:t>Atender a los pacientes</a:t>
          </a:r>
          <a:endParaRPr lang="es-CO" sz="2400" dirty="0"/>
        </a:p>
      </dgm:t>
    </dgm:pt>
    <dgm:pt modelId="{4C29EE86-5A59-4345-BB85-1A47C8A6534C}" type="parTrans" cxnId="{225810A4-912F-4820-A1C7-C3994C500A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BF35C20-5880-466B-A8E1-65DDCF72A75F}" type="sibTrans" cxnId="{225810A4-912F-4820-A1C7-C3994C500A2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EC61060-296E-459E-BF44-3262F8A2C085}">
      <dgm:prSet custT="1"/>
      <dgm:spPr/>
      <dgm:t>
        <a:bodyPr/>
        <a:lstStyle/>
        <a:p>
          <a:r>
            <a:rPr lang="es-CO" sz="2400"/>
            <a:t>Finalizar la jornada de trabajo</a:t>
          </a:r>
          <a:endParaRPr lang="es-CO" sz="2400" dirty="0"/>
        </a:p>
      </dgm:t>
    </dgm:pt>
    <dgm:pt modelId="{E916BC3F-F049-4AA1-9439-D08028A6E94F}" type="parTrans" cxnId="{46B486DC-2DA7-417A-ADC9-D3CEA952D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CA86100-75CD-4FF9-B2FD-3EB97FF52CE2}" type="sibTrans" cxnId="{46B486DC-2DA7-417A-ADC9-D3CEA952D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BE8B007-AF59-4F5D-BA8B-7A9EB776076B}">
      <dgm:prSet custT="1"/>
      <dgm:spPr/>
      <dgm:t>
        <a:bodyPr/>
        <a:lstStyle/>
        <a:p>
          <a:r>
            <a:rPr lang="es-ES" sz="2400"/>
            <a:t>Después de exposición a fluidos corporales.</a:t>
          </a:r>
          <a:endParaRPr lang="es-ES" sz="2400" dirty="0"/>
        </a:p>
      </dgm:t>
    </dgm:pt>
    <dgm:pt modelId="{DD418962-E881-42E5-BC9D-ABCC110F79F1}" type="parTrans" cxnId="{EC99E356-5DE5-4718-B3DD-FD632A54DF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E2BAAA-6D06-4F3C-A878-C5C7C1CFB4BA}" type="sibTrans" cxnId="{EC99E356-5DE5-4718-B3DD-FD632A54DF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D353DEC-1246-4672-BA0B-9C94AFB61528}">
      <dgm:prSet custT="1"/>
      <dgm:spPr/>
      <dgm:t>
        <a:bodyPr/>
        <a:lstStyle/>
        <a:p>
          <a:r>
            <a:rPr lang="es-ES" sz="2400"/>
            <a:t>Después que se ensucien las manos</a:t>
          </a:r>
          <a:endParaRPr lang="es-CO" sz="2400" dirty="0"/>
        </a:p>
      </dgm:t>
    </dgm:pt>
    <dgm:pt modelId="{0035D8C4-5F55-449E-9B18-7177B98DDBC4}" type="parTrans" cxnId="{2BDB6CEA-0A4F-479F-A9A3-8A81B753F9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06B6E8-749D-4512-A60F-75D1461BB122}" type="sibTrans" cxnId="{2BDB6CEA-0A4F-479F-A9A3-8A81B753F96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2F1609-D8EF-44DD-9829-1D0B07F6C227}" type="pres">
      <dgm:prSet presAssocID="{2F9BC364-2FBE-4B07-A52E-ACD8C411BA5A}" presName="Name0" presStyleCnt="0">
        <dgm:presLayoutVars>
          <dgm:dir/>
          <dgm:animLvl val="lvl"/>
          <dgm:resizeHandles/>
        </dgm:presLayoutVars>
      </dgm:prSet>
      <dgm:spPr/>
    </dgm:pt>
    <dgm:pt modelId="{E0FBD234-F879-4955-948B-52AE2CF31D9A}" type="pres">
      <dgm:prSet presAssocID="{4F3FA118-4BCD-448C-B024-A7CBC51B1D9B}" presName="linNode" presStyleCnt="0"/>
      <dgm:spPr/>
    </dgm:pt>
    <dgm:pt modelId="{EFEE2419-77F4-4A5E-A806-D28C7D90DF57}" type="pres">
      <dgm:prSet presAssocID="{4F3FA118-4BCD-448C-B024-A7CBC51B1D9B}" presName="parentShp" presStyleLbl="node1" presStyleIdx="0" presStyleCnt="2">
        <dgm:presLayoutVars>
          <dgm:bulletEnabled val="1"/>
        </dgm:presLayoutVars>
      </dgm:prSet>
      <dgm:spPr/>
    </dgm:pt>
    <dgm:pt modelId="{FC7BC3E5-42C7-4D57-BED8-160B70AAB185}" type="pres">
      <dgm:prSet presAssocID="{4F3FA118-4BCD-448C-B024-A7CBC51B1D9B}" presName="childShp" presStyleLbl="bgAccFollowNode1" presStyleIdx="0" presStyleCnt="2">
        <dgm:presLayoutVars>
          <dgm:bulletEnabled val="1"/>
        </dgm:presLayoutVars>
      </dgm:prSet>
      <dgm:spPr/>
    </dgm:pt>
    <dgm:pt modelId="{0868E678-4EA4-41AC-8218-EBEF3D7D5497}" type="pres">
      <dgm:prSet presAssocID="{2940D8AE-3B58-4E71-A9A9-AC99B0E52983}" presName="spacing" presStyleCnt="0"/>
      <dgm:spPr/>
    </dgm:pt>
    <dgm:pt modelId="{36659BC2-5625-45BF-BAC4-8136625E6D89}" type="pres">
      <dgm:prSet presAssocID="{3CE89964-CDF3-4FFA-BB24-74ACA0464698}" presName="linNode" presStyleCnt="0"/>
      <dgm:spPr/>
    </dgm:pt>
    <dgm:pt modelId="{D22D2AC7-912A-46B4-A0A4-A191D8DF161F}" type="pres">
      <dgm:prSet presAssocID="{3CE89964-CDF3-4FFA-BB24-74ACA0464698}" presName="parentShp" presStyleLbl="node1" presStyleIdx="1" presStyleCnt="2">
        <dgm:presLayoutVars>
          <dgm:bulletEnabled val="1"/>
        </dgm:presLayoutVars>
      </dgm:prSet>
      <dgm:spPr/>
    </dgm:pt>
    <dgm:pt modelId="{4BDEED8E-2EE7-476C-A8A2-5532F37B369B}" type="pres">
      <dgm:prSet presAssocID="{3CE89964-CDF3-4FFA-BB24-74ACA0464698}" presName="childShp" presStyleLbl="bgAccFollowNode1" presStyleIdx="1" presStyleCnt="2" custScaleY="153246">
        <dgm:presLayoutVars>
          <dgm:bulletEnabled val="1"/>
        </dgm:presLayoutVars>
      </dgm:prSet>
      <dgm:spPr/>
    </dgm:pt>
  </dgm:ptLst>
  <dgm:cxnLst>
    <dgm:cxn modelId="{B3F78B07-F8CF-4B56-A755-78CBB92B91F4}" type="presOf" srcId="{B13E69CB-DECF-4FFF-BFEC-7D7AFA10F983}" destId="{FC7BC3E5-42C7-4D57-BED8-160B70AAB185}" srcOrd="0" destOrd="0" presId="urn:microsoft.com/office/officeart/2005/8/layout/vList6"/>
    <dgm:cxn modelId="{0F940B0B-5B5F-4759-8342-9896584CFC30}" type="presOf" srcId="{8C2AE3BA-CEEF-488D-AC87-E194F1ED92D0}" destId="{4BDEED8E-2EE7-476C-A8A2-5532F37B369B}" srcOrd="0" destOrd="3" presId="urn:microsoft.com/office/officeart/2005/8/layout/vList6"/>
    <dgm:cxn modelId="{2C8C8227-E1B1-4030-8A7A-2DC9487D0CB9}" type="presOf" srcId="{4F7237D8-815D-41B4-8BB4-734F5C9E8DED}" destId="{4BDEED8E-2EE7-476C-A8A2-5532F37B369B}" srcOrd="0" destOrd="1" presId="urn:microsoft.com/office/officeart/2005/8/layout/vList6"/>
    <dgm:cxn modelId="{00FB2034-16DB-4232-B9F8-C028338FA497}" srcId="{3CE89964-CDF3-4FFA-BB24-74ACA0464698}" destId="{8F598A11-38A3-4152-A00A-98CF5EEB809C}" srcOrd="4" destOrd="0" parTransId="{8E41A5AD-307F-4C74-A23E-D77DFE38676B}" sibTransId="{BA1D37DE-ECE0-4A12-B892-B688BFBCA2B2}"/>
    <dgm:cxn modelId="{FC189F3E-A26A-4E6A-AD2E-FEF63054692A}" type="presOf" srcId="{2AE0A0E3-1573-499C-8AF4-E801B7E95B2E}" destId="{FC7BC3E5-42C7-4D57-BED8-160B70AAB185}" srcOrd="0" destOrd="5" presId="urn:microsoft.com/office/officeart/2005/8/layout/vList6"/>
    <dgm:cxn modelId="{42789641-E8FE-436D-8AB4-2B897D144971}" type="presOf" srcId="{3CE89964-CDF3-4FFA-BB24-74ACA0464698}" destId="{D22D2AC7-912A-46B4-A0A4-A191D8DF161F}" srcOrd="0" destOrd="0" presId="urn:microsoft.com/office/officeart/2005/8/layout/vList6"/>
    <dgm:cxn modelId="{087ACB61-519E-459E-9CC7-FF43F52211B8}" srcId="{4F3FA118-4BCD-448C-B024-A7CBC51B1D9B}" destId="{B13E69CB-DECF-4FFF-BFEC-7D7AFA10F983}" srcOrd="0" destOrd="0" parTransId="{2A3A8B69-02A0-431C-A068-1F332C443403}" sibTransId="{A45E5348-B02A-465D-8A6E-855BB7107A55}"/>
    <dgm:cxn modelId="{24D18765-AEB9-4CD2-A4C9-A4CF02EB3910}" srcId="{3CE89964-CDF3-4FFA-BB24-74ACA0464698}" destId="{BCF55FAF-19BF-4167-BD40-3D4138B3F0DE}" srcOrd="0" destOrd="0" parTransId="{E5D9CBAF-BAE2-4104-B192-FD21B42A9C42}" sibTransId="{3351EDC3-B158-4793-A18C-478AF1FFFDE0}"/>
    <dgm:cxn modelId="{1E55E769-E968-4D33-AFC4-42A71FF4B2A8}" type="presOf" srcId="{9BE8B007-AF59-4F5D-BA8B-7A9EB776076B}" destId="{4BDEED8E-2EE7-476C-A8A2-5532F37B369B}" srcOrd="0" destOrd="7" presId="urn:microsoft.com/office/officeart/2005/8/layout/vList6"/>
    <dgm:cxn modelId="{17494D6B-B892-4B5A-B092-38A6C15E9C2D}" srcId="{2F9BC364-2FBE-4B07-A52E-ACD8C411BA5A}" destId="{4F3FA118-4BCD-448C-B024-A7CBC51B1D9B}" srcOrd="0" destOrd="0" parTransId="{4BF13D46-5153-422F-93A5-462209724B2A}" sibTransId="{2940D8AE-3B58-4E71-A9A9-AC99B0E52983}"/>
    <dgm:cxn modelId="{BEDCFA6C-86DE-4941-AA0F-DCE0C84202B3}" srcId="{4F3FA118-4BCD-448C-B024-A7CBC51B1D9B}" destId="{812F59BD-C0A3-49DB-88EF-69E971736DDE}" srcOrd="3" destOrd="0" parTransId="{C6ACF9B6-35E9-4D38-89CF-238FA361802F}" sibTransId="{641B96EF-37DC-48D2-89D7-96D9A8F55EBC}"/>
    <dgm:cxn modelId="{6E067550-422D-4D1A-9C26-499EB6D8E1AE}" type="presOf" srcId="{812F59BD-C0A3-49DB-88EF-69E971736DDE}" destId="{FC7BC3E5-42C7-4D57-BED8-160B70AAB185}" srcOrd="0" destOrd="3" presId="urn:microsoft.com/office/officeart/2005/8/layout/vList6"/>
    <dgm:cxn modelId="{EC99E356-5DE5-4718-B3DD-FD632A54DF03}" srcId="{3CE89964-CDF3-4FFA-BB24-74ACA0464698}" destId="{9BE8B007-AF59-4F5D-BA8B-7A9EB776076B}" srcOrd="7" destOrd="0" parTransId="{DD418962-E881-42E5-BC9D-ABCC110F79F1}" sibTransId="{E5E2BAAA-6D06-4F3C-A878-C5C7C1CFB4BA}"/>
    <dgm:cxn modelId="{EBD35685-F06F-47FE-8A21-F90083ED1600}" srcId="{3CE89964-CDF3-4FFA-BB24-74ACA0464698}" destId="{339FC4F4-773E-4C59-98C9-F99A9402EFE5}" srcOrd="2" destOrd="0" parTransId="{93B3D921-A35E-4A57-8C44-C6C640CA7BC3}" sibTransId="{2869F072-8670-473D-BD9C-BED9A2E72865}"/>
    <dgm:cxn modelId="{9D7FFD92-94AA-4E56-A660-74DD59785EA2}" type="presOf" srcId="{746D313D-4E37-4E1E-9F10-8CCDF49BD776}" destId="{4BDEED8E-2EE7-476C-A8A2-5532F37B369B}" srcOrd="0" destOrd="5" presId="urn:microsoft.com/office/officeart/2005/8/layout/vList6"/>
    <dgm:cxn modelId="{794A2594-FBAE-40F0-BBC9-2C8AB589DAB4}" type="presOf" srcId="{AEC61060-296E-459E-BF44-3262F8A2C085}" destId="{4BDEED8E-2EE7-476C-A8A2-5532F37B369B}" srcOrd="0" destOrd="6" presId="urn:microsoft.com/office/officeart/2005/8/layout/vList6"/>
    <dgm:cxn modelId="{225810A4-912F-4820-A1C7-C3994C500A29}" srcId="{3CE89964-CDF3-4FFA-BB24-74ACA0464698}" destId="{746D313D-4E37-4E1E-9F10-8CCDF49BD776}" srcOrd="5" destOrd="0" parTransId="{4C29EE86-5A59-4345-BB85-1A47C8A6534C}" sibTransId="{4BF35C20-5880-466B-A8E1-65DDCF72A75F}"/>
    <dgm:cxn modelId="{F68A92B3-0A1C-4EED-AB75-6A7FDC9F4118}" type="presOf" srcId="{2F9BC364-2FBE-4B07-A52E-ACD8C411BA5A}" destId="{E42F1609-D8EF-44DD-9829-1D0B07F6C227}" srcOrd="0" destOrd="0" presId="urn:microsoft.com/office/officeart/2005/8/layout/vList6"/>
    <dgm:cxn modelId="{DCAB9BB3-1DF1-42C5-A769-3013E87909CE}" srcId="{4F3FA118-4BCD-448C-B024-A7CBC51B1D9B}" destId="{96D359C5-C12A-4D12-9A50-126B94DC0800}" srcOrd="4" destOrd="0" parTransId="{90BBCB38-7B87-4AE6-AAEA-1A16646B29D2}" sibTransId="{CF550824-3C31-409D-A726-E93971ECF999}"/>
    <dgm:cxn modelId="{AFBE3CB4-DB2C-47A6-B48C-B91C2966C88C}" type="presOf" srcId="{252E5CAD-E84E-4B62-9E87-76EF8C217324}" destId="{FC7BC3E5-42C7-4D57-BED8-160B70AAB185}" srcOrd="0" destOrd="1" presId="urn:microsoft.com/office/officeart/2005/8/layout/vList6"/>
    <dgm:cxn modelId="{EA8B09BD-C7E9-4429-89B7-B3CC1F0B5D40}" type="presOf" srcId="{AD353DEC-1246-4672-BA0B-9C94AFB61528}" destId="{4BDEED8E-2EE7-476C-A8A2-5532F37B369B}" srcOrd="0" destOrd="8" presId="urn:microsoft.com/office/officeart/2005/8/layout/vList6"/>
    <dgm:cxn modelId="{686F7FBF-A064-4879-ADD2-927133B7C61E}" type="presOf" srcId="{8F598A11-38A3-4152-A00A-98CF5EEB809C}" destId="{4BDEED8E-2EE7-476C-A8A2-5532F37B369B}" srcOrd="0" destOrd="4" presId="urn:microsoft.com/office/officeart/2005/8/layout/vList6"/>
    <dgm:cxn modelId="{1F7807CF-F9D0-4376-96A3-1283EC407ACD}" type="presOf" srcId="{96D359C5-C12A-4D12-9A50-126B94DC0800}" destId="{FC7BC3E5-42C7-4D57-BED8-160B70AAB185}" srcOrd="0" destOrd="4" presId="urn:microsoft.com/office/officeart/2005/8/layout/vList6"/>
    <dgm:cxn modelId="{AC8769D9-5999-4A7F-A834-54739FDC7544}" type="presOf" srcId="{339FC4F4-773E-4C59-98C9-F99A9402EFE5}" destId="{4BDEED8E-2EE7-476C-A8A2-5532F37B369B}" srcOrd="0" destOrd="2" presId="urn:microsoft.com/office/officeart/2005/8/layout/vList6"/>
    <dgm:cxn modelId="{46B486DC-2DA7-417A-ADC9-D3CEA952D6FC}" srcId="{3CE89964-CDF3-4FFA-BB24-74ACA0464698}" destId="{AEC61060-296E-459E-BF44-3262F8A2C085}" srcOrd="6" destOrd="0" parTransId="{E916BC3F-F049-4AA1-9439-D08028A6E94F}" sibTransId="{6CA86100-75CD-4FF9-B2FD-3EB97FF52CE2}"/>
    <dgm:cxn modelId="{CE424ADF-CE81-4A32-957C-93CD218BE030}" type="presOf" srcId="{BCF55FAF-19BF-4167-BD40-3D4138B3F0DE}" destId="{4BDEED8E-2EE7-476C-A8A2-5532F37B369B}" srcOrd="0" destOrd="0" presId="urn:microsoft.com/office/officeart/2005/8/layout/vList6"/>
    <dgm:cxn modelId="{6C0DBEDF-D279-41E2-AAB6-C64554CC2739}" type="presOf" srcId="{3303B047-085E-47B6-A2DF-617BA6DE0E96}" destId="{FC7BC3E5-42C7-4D57-BED8-160B70AAB185}" srcOrd="0" destOrd="2" presId="urn:microsoft.com/office/officeart/2005/8/layout/vList6"/>
    <dgm:cxn modelId="{18A3F6E0-00E1-4AE3-B50C-EE0D1A6D8E7B}" type="presOf" srcId="{4F3FA118-4BCD-448C-B024-A7CBC51B1D9B}" destId="{EFEE2419-77F4-4A5E-A806-D28C7D90DF57}" srcOrd="0" destOrd="0" presId="urn:microsoft.com/office/officeart/2005/8/layout/vList6"/>
    <dgm:cxn modelId="{376955E5-D86D-4A4C-B969-8128C9BF2442}" srcId="{4F3FA118-4BCD-448C-B024-A7CBC51B1D9B}" destId="{252E5CAD-E84E-4B62-9E87-76EF8C217324}" srcOrd="1" destOrd="0" parTransId="{FC03192D-8EC7-43EC-8065-4C0AFCF61DF7}" sibTransId="{A5ACE7CF-3105-486A-B694-839D25A4A836}"/>
    <dgm:cxn modelId="{EF9AACE6-63FE-41C2-A1A0-34E08A63C666}" srcId="{4F3FA118-4BCD-448C-B024-A7CBC51B1D9B}" destId="{3303B047-085E-47B6-A2DF-617BA6DE0E96}" srcOrd="2" destOrd="0" parTransId="{ACF12CC4-176C-4871-871D-C6DD83FBD323}" sibTransId="{83154BD9-11D0-4D24-978D-2E7084A5CCB0}"/>
    <dgm:cxn modelId="{2BDB6CEA-0A4F-479F-A9A3-8A81B753F961}" srcId="{3CE89964-CDF3-4FFA-BB24-74ACA0464698}" destId="{AD353DEC-1246-4672-BA0B-9C94AFB61528}" srcOrd="8" destOrd="0" parTransId="{0035D8C4-5F55-449E-9B18-7177B98DDBC4}" sibTransId="{5C06B6E8-749D-4512-A60F-75D1461BB122}"/>
    <dgm:cxn modelId="{4F0430ED-9031-477A-A6F7-EA1C4F296BCD}" srcId="{3CE89964-CDF3-4FFA-BB24-74ACA0464698}" destId="{8C2AE3BA-CEEF-488D-AC87-E194F1ED92D0}" srcOrd="3" destOrd="0" parTransId="{061041C6-8E44-4871-B3A6-19AA3AF497B2}" sibTransId="{C7F61E13-4FF9-4AC5-AD13-1D5984EFA874}"/>
    <dgm:cxn modelId="{CF766AF2-BA17-4064-AEC6-C2A8F17A2DE8}" srcId="{4F3FA118-4BCD-448C-B024-A7CBC51B1D9B}" destId="{2AE0A0E3-1573-499C-8AF4-E801B7E95B2E}" srcOrd="5" destOrd="0" parTransId="{E2975AD0-69C1-4C22-983F-659056721149}" sibTransId="{CA42B2B2-E573-40A9-BF3E-DB2606A33EEC}"/>
    <dgm:cxn modelId="{BF4C7FF8-FCBE-4908-8917-07931ACD4BEA}" srcId="{2F9BC364-2FBE-4B07-A52E-ACD8C411BA5A}" destId="{3CE89964-CDF3-4FFA-BB24-74ACA0464698}" srcOrd="1" destOrd="0" parTransId="{3B5673C4-E99C-4674-ABF6-965EA0D92DC0}" sibTransId="{14B8EC98-C684-4056-A1B4-5B0FF9174FD2}"/>
    <dgm:cxn modelId="{E45160FD-B11D-4903-845E-B188962FF586}" srcId="{3CE89964-CDF3-4FFA-BB24-74ACA0464698}" destId="{4F7237D8-815D-41B4-8BB4-734F5C9E8DED}" srcOrd="1" destOrd="0" parTransId="{842FAE79-159A-4FFA-9707-C40B6EE733CB}" sibTransId="{0A231DEA-910C-48F6-A67A-55BB6DAC48D1}"/>
    <dgm:cxn modelId="{DEDFBEEA-2882-4450-8B7A-CFEDFF85AE98}" type="presParOf" srcId="{E42F1609-D8EF-44DD-9829-1D0B07F6C227}" destId="{E0FBD234-F879-4955-948B-52AE2CF31D9A}" srcOrd="0" destOrd="0" presId="urn:microsoft.com/office/officeart/2005/8/layout/vList6"/>
    <dgm:cxn modelId="{3B666EC1-A639-4600-8B0C-3E323ED42C23}" type="presParOf" srcId="{E0FBD234-F879-4955-948B-52AE2CF31D9A}" destId="{EFEE2419-77F4-4A5E-A806-D28C7D90DF57}" srcOrd="0" destOrd="0" presId="urn:microsoft.com/office/officeart/2005/8/layout/vList6"/>
    <dgm:cxn modelId="{905B5FB6-161B-4B40-8A25-39DE27B1041E}" type="presParOf" srcId="{E0FBD234-F879-4955-948B-52AE2CF31D9A}" destId="{FC7BC3E5-42C7-4D57-BED8-160B70AAB185}" srcOrd="1" destOrd="0" presId="urn:microsoft.com/office/officeart/2005/8/layout/vList6"/>
    <dgm:cxn modelId="{563D23D7-9A1F-435D-8346-418382EF8992}" type="presParOf" srcId="{E42F1609-D8EF-44DD-9829-1D0B07F6C227}" destId="{0868E678-4EA4-41AC-8218-EBEF3D7D5497}" srcOrd="1" destOrd="0" presId="urn:microsoft.com/office/officeart/2005/8/layout/vList6"/>
    <dgm:cxn modelId="{88C43DFE-4343-432A-B6EC-C49CF2E749D6}" type="presParOf" srcId="{E42F1609-D8EF-44DD-9829-1D0B07F6C227}" destId="{36659BC2-5625-45BF-BAC4-8136625E6D89}" srcOrd="2" destOrd="0" presId="urn:microsoft.com/office/officeart/2005/8/layout/vList6"/>
    <dgm:cxn modelId="{F5107A35-B970-4EDB-B5F5-003018413EED}" type="presParOf" srcId="{36659BC2-5625-45BF-BAC4-8136625E6D89}" destId="{D22D2AC7-912A-46B4-A0A4-A191D8DF161F}" srcOrd="0" destOrd="0" presId="urn:microsoft.com/office/officeart/2005/8/layout/vList6"/>
    <dgm:cxn modelId="{76E40071-EB28-4398-8E4A-C51F770D22FB}" type="presParOf" srcId="{36659BC2-5625-45BF-BAC4-8136625E6D89}" destId="{4BDEED8E-2EE7-476C-A8A2-5532F37B36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56DAC-6351-46FE-83AF-C01F883F6EC1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08641AA-7651-4D2D-A659-010D0955581E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1. Antes del contacto con el paciente</a:t>
          </a:r>
        </a:p>
      </dgm:t>
    </dgm:pt>
    <dgm:pt modelId="{2360D1C5-E0FF-46D6-AB05-CC3F23B942DB}" type="parTrans" cxnId="{4C179177-938F-46AD-B10E-C2E49862D361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A56BBFD2-1E9C-441F-8642-6C9597C74307}" type="sibTrans" cxnId="{4C179177-938F-46AD-B10E-C2E49862D361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A732B7A6-CC7C-467A-9BA8-B2B15DD2B66E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2. Antes de realizar tarea aséptica</a:t>
          </a:r>
        </a:p>
      </dgm:t>
    </dgm:pt>
    <dgm:pt modelId="{ADF48204-7A32-43DC-A471-EFBC993E7CAA}" type="parTrans" cxnId="{70766AF7-97B3-4107-9438-27568FE00F9A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A3C4CCBE-8C8A-433A-B6A1-9CBCE0D2BB55}" type="sibTrans" cxnId="{70766AF7-97B3-4107-9438-27568FE00F9A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D5ECAF40-38A7-4512-8FA3-2EAA7E675354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3. Después del riesgo de exposición a líquidos corporales</a:t>
          </a:r>
        </a:p>
      </dgm:t>
    </dgm:pt>
    <dgm:pt modelId="{3C62FA0E-9111-4C8E-BAD3-EAF07933BFB5}" type="parTrans" cxnId="{AC5ECD01-449C-4F40-BB82-0722A8FAE726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C6B015F5-A7DD-431B-85E6-8FDAFCBBA6BD}" type="sibTrans" cxnId="{AC5ECD01-449C-4F40-BB82-0722A8FAE726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BAC29F5A-4485-4F39-B6E2-18286E4D905C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4. Después del contacto con el paciente</a:t>
          </a:r>
        </a:p>
      </dgm:t>
    </dgm:pt>
    <dgm:pt modelId="{87D9442C-282D-4967-BAAD-FAA53E8E859E}" type="parTrans" cxnId="{226D7F7A-0B13-4BB5-AEE5-53F3D32F3CA7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EE987227-C9D6-47ED-9B7F-9BEE5940D499}" type="sibTrans" cxnId="{226D7F7A-0B13-4BB5-AEE5-53F3D32F3CA7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5725EB52-7155-4DEC-91B4-5BC676F94EA4}">
      <dgm:prSet phldrT="[Texto]" custT="1"/>
      <dgm:spPr/>
      <dgm:t>
        <a:bodyPr/>
        <a:lstStyle/>
        <a:p>
          <a:r>
            <a:rPr lang="es-CO" sz="2800" b="1" dirty="0">
              <a:solidFill>
                <a:schemeClr val="tx1"/>
              </a:solidFill>
            </a:rPr>
            <a:t>5. Después del contacto con el entorno del paciente</a:t>
          </a:r>
        </a:p>
      </dgm:t>
    </dgm:pt>
    <dgm:pt modelId="{D73113E1-301A-4812-904D-D1FA79D264C1}" type="parTrans" cxnId="{74E2CFD6-9982-4929-B761-3585F77F511B}">
      <dgm:prSet/>
      <dgm:spPr/>
      <dgm:t>
        <a:bodyPr/>
        <a:lstStyle/>
        <a:p>
          <a:endParaRPr lang="es-CO" sz="4000" b="1">
            <a:solidFill>
              <a:schemeClr val="tx1"/>
            </a:solidFill>
          </a:endParaRPr>
        </a:p>
      </dgm:t>
    </dgm:pt>
    <dgm:pt modelId="{8B03D330-9E7D-4F12-8471-083A1F36C686}" type="sibTrans" cxnId="{74E2CFD6-9982-4929-B761-3585F77F511B}">
      <dgm:prSet custT="1"/>
      <dgm:spPr/>
      <dgm:t>
        <a:bodyPr/>
        <a:lstStyle/>
        <a:p>
          <a:endParaRPr lang="es-CO" sz="2400" b="1">
            <a:solidFill>
              <a:schemeClr val="tx1"/>
            </a:solidFill>
          </a:endParaRPr>
        </a:p>
      </dgm:t>
    </dgm:pt>
    <dgm:pt modelId="{17BA5528-6356-4EE5-AB02-5F320F021320}" type="pres">
      <dgm:prSet presAssocID="{21756DAC-6351-46FE-83AF-C01F883F6EC1}" presName="cycle" presStyleCnt="0">
        <dgm:presLayoutVars>
          <dgm:dir/>
          <dgm:resizeHandles val="exact"/>
        </dgm:presLayoutVars>
      </dgm:prSet>
      <dgm:spPr/>
    </dgm:pt>
    <dgm:pt modelId="{8BCDF49B-E299-4842-A520-BD53D7E6B9CC}" type="pres">
      <dgm:prSet presAssocID="{908641AA-7651-4D2D-A659-010D0955581E}" presName="node" presStyleLbl="node1" presStyleIdx="0" presStyleCnt="5" custScaleX="121070">
        <dgm:presLayoutVars>
          <dgm:bulletEnabled val="1"/>
        </dgm:presLayoutVars>
      </dgm:prSet>
      <dgm:spPr/>
    </dgm:pt>
    <dgm:pt modelId="{CD044008-4DD2-4F59-9151-4B2A6B83F667}" type="pres">
      <dgm:prSet presAssocID="{A56BBFD2-1E9C-441F-8642-6C9597C74307}" presName="sibTrans" presStyleLbl="sibTrans2D1" presStyleIdx="0" presStyleCnt="5"/>
      <dgm:spPr/>
    </dgm:pt>
    <dgm:pt modelId="{75CCF698-B586-4259-A21C-B8C2D21BE1DE}" type="pres">
      <dgm:prSet presAssocID="{A56BBFD2-1E9C-441F-8642-6C9597C74307}" presName="connectorText" presStyleLbl="sibTrans2D1" presStyleIdx="0" presStyleCnt="5"/>
      <dgm:spPr/>
    </dgm:pt>
    <dgm:pt modelId="{431CEDB3-D1A9-49C8-8E45-E30AD374BD65}" type="pres">
      <dgm:prSet presAssocID="{A732B7A6-CC7C-467A-9BA8-B2B15DD2B66E}" presName="node" presStyleLbl="node1" presStyleIdx="1" presStyleCnt="5" custScaleX="121070">
        <dgm:presLayoutVars>
          <dgm:bulletEnabled val="1"/>
        </dgm:presLayoutVars>
      </dgm:prSet>
      <dgm:spPr/>
    </dgm:pt>
    <dgm:pt modelId="{9300E0E1-F8E0-494A-80B5-A728EC102A74}" type="pres">
      <dgm:prSet presAssocID="{A3C4CCBE-8C8A-433A-B6A1-9CBCE0D2BB55}" presName="sibTrans" presStyleLbl="sibTrans2D1" presStyleIdx="1" presStyleCnt="5"/>
      <dgm:spPr/>
    </dgm:pt>
    <dgm:pt modelId="{00EAA76F-1B25-4531-828C-9F1BE3DEAEBA}" type="pres">
      <dgm:prSet presAssocID="{A3C4CCBE-8C8A-433A-B6A1-9CBCE0D2BB55}" presName="connectorText" presStyleLbl="sibTrans2D1" presStyleIdx="1" presStyleCnt="5"/>
      <dgm:spPr/>
    </dgm:pt>
    <dgm:pt modelId="{00C49978-674C-4605-9B60-F8846F3BC18E}" type="pres">
      <dgm:prSet presAssocID="{D5ECAF40-38A7-4512-8FA3-2EAA7E675354}" presName="node" presStyleLbl="node1" presStyleIdx="2" presStyleCnt="5" custScaleX="121070">
        <dgm:presLayoutVars>
          <dgm:bulletEnabled val="1"/>
        </dgm:presLayoutVars>
      </dgm:prSet>
      <dgm:spPr/>
    </dgm:pt>
    <dgm:pt modelId="{6BDFD0EF-4DF4-47A8-893E-58997961ED99}" type="pres">
      <dgm:prSet presAssocID="{C6B015F5-A7DD-431B-85E6-8FDAFCBBA6BD}" presName="sibTrans" presStyleLbl="sibTrans2D1" presStyleIdx="2" presStyleCnt="5"/>
      <dgm:spPr/>
    </dgm:pt>
    <dgm:pt modelId="{63B078EA-9A0F-4D4C-9142-96DBA319710F}" type="pres">
      <dgm:prSet presAssocID="{C6B015F5-A7DD-431B-85E6-8FDAFCBBA6BD}" presName="connectorText" presStyleLbl="sibTrans2D1" presStyleIdx="2" presStyleCnt="5"/>
      <dgm:spPr/>
    </dgm:pt>
    <dgm:pt modelId="{DAC8EBA8-0FC3-4BC8-A4AA-A5240AA37DBB}" type="pres">
      <dgm:prSet presAssocID="{BAC29F5A-4485-4F39-B6E2-18286E4D905C}" presName="node" presStyleLbl="node1" presStyleIdx="3" presStyleCnt="5" custScaleX="121070">
        <dgm:presLayoutVars>
          <dgm:bulletEnabled val="1"/>
        </dgm:presLayoutVars>
      </dgm:prSet>
      <dgm:spPr/>
    </dgm:pt>
    <dgm:pt modelId="{D6008856-AFF0-417D-89DB-EFE2E4229892}" type="pres">
      <dgm:prSet presAssocID="{EE987227-C9D6-47ED-9B7F-9BEE5940D499}" presName="sibTrans" presStyleLbl="sibTrans2D1" presStyleIdx="3" presStyleCnt="5"/>
      <dgm:spPr/>
    </dgm:pt>
    <dgm:pt modelId="{5EC07415-E0F9-461A-9D17-D9CAD5444FBE}" type="pres">
      <dgm:prSet presAssocID="{EE987227-C9D6-47ED-9B7F-9BEE5940D499}" presName="connectorText" presStyleLbl="sibTrans2D1" presStyleIdx="3" presStyleCnt="5"/>
      <dgm:spPr/>
    </dgm:pt>
    <dgm:pt modelId="{F9BAE066-79BB-4FF1-8122-537CE1D2EFF8}" type="pres">
      <dgm:prSet presAssocID="{5725EB52-7155-4DEC-91B4-5BC676F94EA4}" presName="node" presStyleLbl="node1" presStyleIdx="4" presStyleCnt="5" custScaleX="121070" custRadScaleRad="101747" custRadScaleInc="-839">
        <dgm:presLayoutVars>
          <dgm:bulletEnabled val="1"/>
        </dgm:presLayoutVars>
      </dgm:prSet>
      <dgm:spPr/>
    </dgm:pt>
    <dgm:pt modelId="{8C7B47D1-C981-4C20-B1BF-2324286E71BE}" type="pres">
      <dgm:prSet presAssocID="{8B03D330-9E7D-4F12-8471-083A1F36C686}" presName="sibTrans" presStyleLbl="sibTrans2D1" presStyleIdx="4" presStyleCnt="5"/>
      <dgm:spPr/>
    </dgm:pt>
    <dgm:pt modelId="{1181F51A-7F4C-4B9C-A4BA-8B7FEFD600FA}" type="pres">
      <dgm:prSet presAssocID="{8B03D330-9E7D-4F12-8471-083A1F36C686}" presName="connectorText" presStyleLbl="sibTrans2D1" presStyleIdx="4" presStyleCnt="5"/>
      <dgm:spPr/>
    </dgm:pt>
  </dgm:ptLst>
  <dgm:cxnLst>
    <dgm:cxn modelId="{AC5ECD01-449C-4F40-BB82-0722A8FAE726}" srcId="{21756DAC-6351-46FE-83AF-C01F883F6EC1}" destId="{D5ECAF40-38A7-4512-8FA3-2EAA7E675354}" srcOrd="2" destOrd="0" parTransId="{3C62FA0E-9111-4C8E-BAD3-EAF07933BFB5}" sibTransId="{C6B015F5-A7DD-431B-85E6-8FDAFCBBA6BD}"/>
    <dgm:cxn modelId="{AE7B2B2F-A083-41E7-8EAE-DC398578EA84}" type="presOf" srcId="{A3C4CCBE-8C8A-433A-B6A1-9CBCE0D2BB55}" destId="{00EAA76F-1B25-4531-828C-9F1BE3DEAEBA}" srcOrd="1" destOrd="0" presId="urn:microsoft.com/office/officeart/2005/8/layout/cycle2"/>
    <dgm:cxn modelId="{5F82F539-5286-46A2-8502-B8180BB603FC}" type="presOf" srcId="{EE987227-C9D6-47ED-9B7F-9BEE5940D499}" destId="{5EC07415-E0F9-461A-9D17-D9CAD5444FBE}" srcOrd="1" destOrd="0" presId="urn:microsoft.com/office/officeart/2005/8/layout/cycle2"/>
    <dgm:cxn modelId="{4F4EF741-8E0C-48E3-B211-4241DF69FAF2}" type="presOf" srcId="{BAC29F5A-4485-4F39-B6E2-18286E4D905C}" destId="{DAC8EBA8-0FC3-4BC8-A4AA-A5240AA37DBB}" srcOrd="0" destOrd="0" presId="urn:microsoft.com/office/officeart/2005/8/layout/cycle2"/>
    <dgm:cxn modelId="{00F20357-059F-4B32-8980-0F3F085881CF}" type="presOf" srcId="{A56BBFD2-1E9C-441F-8642-6C9597C74307}" destId="{75CCF698-B586-4259-A21C-B8C2D21BE1DE}" srcOrd="1" destOrd="0" presId="urn:microsoft.com/office/officeart/2005/8/layout/cycle2"/>
    <dgm:cxn modelId="{4C179177-938F-46AD-B10E-C2E49862D361}" srcId="{21756DAC-6351-46FE-83AF-C01F883F6EC1}" destId="{908641AA-7651-4D2D-A659-010D0955581E}" srcOrd="0" destOrd="0" parTransId="{2360D1C5-E0FF-46D6-AB05-CC3F23B942DB}" sibTransId="{A56BBFD2-1E9C-441F-8642-6C9597C74307}"/>
    <dgm:cxn modelId="{31DC5F58-2A43-48CC-9134-A6295DBD0607}" type="presOf" srcId="{A732B7A6-CC7C-467A-9BA8-B2B15DD2B66E}" destId="{431CEDB3-D1A9-49C8-8E45-E30AD374BD65}" srcOrd="0" destOrd="0" presId="urn:microsoft.com/office/officeart/2005/8/layout/cycle2"/>
    <dgm:cxn modelId="{226D7F7A-0B13-4BB5-AEE5-53F3D32F3CA7}" srcId="{21756DAC-6351-46FE-83AF-C01F883F6EC1}" destId="{BAC29F5A-4485-4F39-B6E2-18286E4D905C}" srcOrd="3" destOrd="0" parTransId="{87D9442C-282D-4967-BAAD-FAA53E8E859E}" sibTransId="{EE987227-C9D6-47ED-9B7F-9BEE5940D499}"/>
    <dgm:cxn modelId="{82E169B3-3E15-4827-8D31-402664B52CCF}" type="presOf" srcId="{C6B015F5-A7DD-431B-85E6-8FDAFCBBA6BD}" destId="{63B078EA-9A0F-4D4C-9142-96DBA319710F}" srcOrd="1" destOrd="0" presId="urn:microsoft.com/office/officeart/2005/8/layout/cycle2"/>
    <dgm:cxn modelId="{2CF50DC5-25F0-4901-9380-3C02925777AC}" type="presOf" srcId="{21756DAC-6351-46FE-83AF-C01F883F6EC1}" destId="{17BA5528-6356-4EE5-AB02-5F320F021320}" srcOrd="0" destOrd="0" presId="urn:microsoft.com/office/officeart/2005/8/layout/cycle2"/>
    <dgm:cxn modelId="{432514CC-E139-44E6-A3AB-7E4991B99993}" type="presOf" srcId="{EE987227-C9D6-47ED-9B7F-9BEE5940D499}" destId="{D6008856-AFF0-417D-89DB-EFE2E4229892}" srcOrd="0" destOrd="0" presId="urn:microsoft.com/office/officeart/2005/8/layout/cycle2"/>
    <dgm:cxn modelId="{5661A8D5-E57A-4A65-85CF-83ABA8DCA246}" type="presOf" srcId="{A3C4CCBE-8C8A-433A-B6A1-9CBCE0D2BB55}" destId="{9300E0E1-F8E0-494A-80B5-A728EC102A74}" srcOrd="0" destOrd="0" presId="urn:microsoft.com/office/officeart/2005/8/layout/cycle2"/>
    <dgm:cxn modelId="{74E2CFD6-9982-4929-B761-3585F77F511B}" srcId="{21756DAC-6351-46FE-83AF-C01F883F6EC1}" destId="{5725EB52-7155-4DEC-91B4-5BC676F94EA4}" srcOrd="4" destOrd="0" parTransId="{D73113E1-301A-4812-904D-D1FA79D264C1}" sibTransId="{8B03D330-9E7D-4F12-8471-083A1F36C686}"/>
    <dgm:cxn modelId="{78BECBDE-37B5-4A27-BC0F-4914C69C40A4}" type="presOf" srcId="{8B03D330-9E7D-4F12-8471-083A1F36C686}" destId="{1181F51A-7F4C-4B9C-A4BA-8B7FEFD600FA}" srcOrd="1" destOrd="0" presId="urn:microsoft.com/office/officeart/2005/8/layout/cycle2"/>
    <dgm:cxn modelId="{EB0913E2-522F-4BC3-9F2A-4041F0D201CC}" type="presOf" srcId="{D5ECAF40-38A7-4512-8FA3-2EAA7E675354}" destId="{00C49978-674C-4605-9B60-F8846F3BC18E}" srcOrd="0" destOrd="0" presId="urn:microsoft.com/office/officeart/2005/8/layout/cycle2"/>
    <dgm:cxn modelId="{E9EA4EEF-6339-4AFE-A779-D04EFA3B9D48}" type="presOf" srcId="{5725EB52-7155-4DEC-91B4-5BC676F94EA4}" destId="{F9BAE066-79BB-4FF1-8122-537CE1D2EFF8}" srcOrd="0" destOrd="0" presId="urn:microsoft.com/office/officeart/2005/8/layout/cycle2"/>
    <dgm:cxn modelId="{AB7F55F0-9118-4F82-B8DD-DBFB0ED1EB79}" type="presOf" srcId="{8B03D330-9E7D-4F12-8471-083A1F36C686}" destId="{8C7B47D1-C981-4C20-B1BF-2324286E71BE}" srcOrd="0" destOrd="0" presId="urn:microsoft.com/office/officeart/2005/8/layout/cycle2"/>
    <dgm:cxn modelId="{70766AF7-97B3-4107-9438-27568FE00F9A}" srcId="{21756DAC-6351-46FE-83AF-C01F883F6EC1}" destId="{A732B7A6-CC7C-467A-9BA8-B2B15DD2B66E}" srcOrd="1" destOrd="0" parTransId="{ADF48204-7A32-43DC-A471-EFBC993E7CAA}" sibTransId="{A3C4CCBE-8C8A-433A-B6A1-9CBCE0D2BB55}"/>
    <dgm:cxn modelId="{97F44AF7-6900-45A0-92D4-F7303A096A64}" type="presOf" srcId="{908641AA-7651-4D2D-A659-010D0955581E}" destId="{8BCDF49B-E299-4842-A520-BD53D7E6B9CC}" srcOrd="0" destOrd="0" presId="urn:microsoft.com/office/officeart/2005/8/layout/cycle2"/>
    <dgm:cxn modelId="{86666CF8-A9E2-43CF-8626-454C7EB6E404}" type="presOf" srcId="{A56BBFD2-1E9C-441F-8642-6C9597C74307}" destId="{CD044008-4DD2-4F59-9151-4B2A6B83F667}" srcOrd="0" destOrd="0" presId="urn:microsoft.com/office/officeart/2005/8/layout/cycle2"/>
    <dgm:cxn modelId="{6310A4FE-A27D-4BE7-999B-D0AAB23F1B93}" type="presOf" srcId="{C6B015F5-A7DD-431B-85E6-8FDAFCBBA6BD}" destId="{6BDFD0EF-4DF4-47A8-893E-58997961ED99}" srcOrd="0" destOrd="0" presId="urn:microsoft.com/office/officeart/2005/8/layout/cycle2"/>
    <dgm:cxn modelId="{3FFF3867-B3EA-488A-9F47-61E177C9E221}" type="presParOf" srcId="{17BA5528-6356-4EE5-AB02-5F320F021320}" destId="{8BCDF49B-E299-4842-A520-BD53D7E6B9CC}" srcOrd="0" destOrd="0" presId="urn:microsoft.com/office/officeart/2005/8/layout/cycle2"/>
    <dgm:cxn modelId="{83DB6F51-A86E-4DFC-9EC5-BCF37D1F6362}" type="presParOf" srcId="{17BA5528-6356-4EE5-AB02-5F320F021320}" destId="{CD044008-4DD2-4F59-9151-4B2A6B83F667}" srcOrd="1" destOrd="0" presId="urn:microsoft.com/office/officeart/2005/8/layout/cycle2"/>
    <dgm:cxn modelId="{1563E075-8BD3-4FFA-B644-9B1F033037A2}" type="presParOf" srcId="{CD044008-4DD2-4F59-9151-4B2A6B83F667}" destId="{75CCF698-B586-4259-A21C-B8C2D21BE1DE}" srcOrd="0" destOrd="0" presId="urn:microsoft.com/office/officeart/2005/8/layout/cycle2"/>
    <dgm:cxn modelId="{B07D375B-EB82-4065-B8F4-5628E5B1C23E}" type="presParOf" srcId="{17BA5528-6356-4EE5-AB02-5F320F021320}" destId="{431CEDB3-D1A9-49C8-8E45-E30AD374BD65}" srcOrd="2" destOrd="0" presId="urn:microsoft.com/office/officeart/2005/8/layout/cycle2"/>
    <dgm:cxn modelId="{9FA592D4-642A-4C84-A451-819F6A50E3FD}" type="presParOf" srcId="{17BA5528-6356-4EE5-AB02-5F320F021320}" destId="{9300E0E1-F8E0-494A-80B5-A728EC102A74}" srcOrd="3" destOrd="0" presId="urn:microsoft.com/office/officeart/2005/8/layout/cycle2"/>
    <dgm:cxn modelId="{9B9B3323-7AA2-42AF-B082-21CB0BD88577}" type="presParOf" srcId="{9300E0E1-F8E0-494A-80B5-A728EC102A74}" destId="{00EAA76F-1B25-4531-828C-9F1BE3DEAEBA}" srcOrd="0" destOrd="0" presId="urn:microsoft.com/office/officeart/2005/8/layout/cycle2"/>
    <dgm:cxn modelId="{F87F977F-2D33-48E9-A1C8-B69C8C8460F5}" type="presParOf" srcId="{17BA5528-6356-4EE5-AB02-5F320F021320}" destId="{00C49978-674C-4605-9B60-F8846F3BC18E}" srcOrd="4" destOrd="0" presId="urn:microsoft.com/office/officeart/2005/8/layout/cycle2"/>
    <dgm:cxn modelId="{9E5D6A3B-A1BC-459E-8D7D-BE1BD7A8EEEB}" type="presParOf" srcId="{17BA5528-6356-4EE5-AB02-5F320F021320}" destId="{6BDFD0EF-4DF4-47A8-893E-58997961ED99}" srcOrd="5" destOrd="0" presId="urn:microsoft.com/office/officeart/2005/8/layout/cycle2"/>
    <dgm:cxn modelId="{D0C28DB5-A7DF-41AE-971F-6E130C0F5ABA}" type="presParOf" srcId="{6BDFD0EF-4DF4-47A8-893E-58997961ED99}" destId="{63B078EA-9A0F-4D4C-9142-96DBA319710F}" srcOrd="0" destOrd="0" presId="urn:microsoft.com/office/officeart/2005/8/layout/cycle2"/>
    <dgm:cxn modelId="{D22343B6-16F2-4030-BB30-6E2359C6AA9D}" type="presParOf" srcId="{17BA5528-6356-4EE5-AB02-5F320F021320}" destId="{DAC8EBA8-0FC3-4BC8-A4AA-A5240AA37DBB}" srcOrd="6" destOrd="0" presId="urn:microsoft.com/office/officeart/2005/8/layout/cycle2"/>
    <dgm:cxn modelId="{6CA9139C-3780-49EF-A813-A02059CD8098}" type="presParOf" srcId="{17BA5528-6356-4EE5-AB02-5F320F021320}" destId="{D6008856-AFF0-417D-89DB-EFE2E4229892}" srcOrd="7" destOrd="0" presId="urn:microsoft.com/office/officeart/2005/8/layout/cycle2"/>
    <dgm:cxn modelId="{FD4C7B18-AB5E-4D5A-8F41-1EE92CD05485}" type="presParOf" srcId="{D6008856-AFF0-417D-89DB-EFE2E4229892}" destId="{5EC07415-E0F9-461A-9D17-D9CAD5444FBE}" srcOrd="0" destOrd="0" presId="urn:microsoft.com/office/officeart/2005/8/layout/cycle2"/>
    <dgm:cxn modelId="{CBE39770-B987-4757-BB3A-AC972490B4BC}" type="presParOf" srcId="{17BA5528-6356-4EE5-AB02-5F320F021320}" destId="{F9BAE066-79BB-4FF1-8122-537CE1D2EFF8}" srcOrd="8" destOrd="0" presId="urn:microsoft.com/office/officeart/2005/8/layout/cycle2"/>
    <dgm:cxn modelId="{8E12683B-F360-4C72-B631-DADAC1EAAF47}" type="presParOf" srcId="{17BA5528-6356-4EE5-AB02-5F320F021320}" destId="{8C7B47D1-C981-4C20-B1BF-2324286E71BE}" srcOrd="9" destOrd="0" presId="urn:microsoft.com/office/officeart/2005/8/layout/cycle2"/>
    <dgm:cxn modelId="{15C77695-BB23-4620-8F37-20EA0B48C95B}" type="presParOf" srcId="{8C7B47D1-C981-4C20-B1BF-2324286E71BE}" destId="{1181F51A-7F4C-4B9C-A4BA-8B7FEFD600F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BC3E5-42C7-4D57-BED8-160B70AAB185}">
      <dsp:nvSpPr>
        <dsp:cNvPr id="0" name=""/>
        <dsp:cNvSpPr/>
      </dsp:nvSpPr>
      <dsp:spPr>
        <a:xfrm>
          <a:off x="6522719" y="6044"/>
          <a:ext cx="9784080" cy="36426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2400" kern="1200"/>
            <a:t>Iniciar jornada de trabajo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2400" kern="1200"/>
            <a:t>Ir al baño</a:t>
          </a:r>
          <a:endParaRPr lang="es-CO" alt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2400" kern="1200"/>
            <a:t>Ingerir alimentos</a:t>
          </a:r>
          <a:endParaRPr lang="es-CO" alt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altLang="es-CO" sz="2400" kern="1200"/>
            <a:t>Ingerir o Preparar  medicamentos</a:t>
          </a:r>
          <a:endParaRPr lang="es-CO" alt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altLang="es-CO" sz="2400" kern="1200" dirty="0"/>
            <a:t>Realizar una tarea limpia o aséptica.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/>
            <a:t>Realizar cualquier actividad, aunque se utilicen guantes.</a:t>
          </a:r>
          <a:endParaRPr lang="es-ES" sz="2400" kern="1200" dirty="0"/>
        </a:p>
      </dsp:txBody>
      <dsp:txXfrm>
        <a:off x="6522719" y="461374"/>
        <a:ext cx="8418089" cy="2731982"/>
      </dsp:txXfrm>
    </dsp:sp>
    <dsp:sp modelId="{EFEE2419-77F4-4A5E-A806-D28C7D90DF57}">
      <dsp:nvSpPr>
        <dsp:cNvPr id="0" name=""/>
        <dsp:cNvSpPr/>
      </dsp:nvSpPr>
      <dsp:spPr>
        <a:xfrm>
          <a:off x="0" y="6044"/>
          <a:ext cx="6522720" cy="36426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6200" kern="1200"/>
            <a:t>Lavarse las manos </a:t>
          </a:r>
          <a:r>
            <a:rPr lang="es-CO" altLang="es-CO" sz="6200" b="1" kern="1200"/>
            <a:t>ANTES</a:t>
          </a:r>
          <a:r>
            <a:rPr lang="es-CO" altLang="es-CO" sz="6200" kern="1200"/>
            <a:t> de:</a:t>
          </a:r>
          <a:br>
            <a:rPr lang="es-CO" altLang="es-CO" sz="6200" kern="1200"/>
          </a:br>
          <a:r>
            <a:rPr lang="es-CO" altLang="es-CO" sz="6200" kern="1200"/>
            <a:t> </a:t>
          </a:r>
          <a:endParaRPr lang="es-ES" sz="6200" kern="1200" dirty="0"/>
        </a:p>
      </dsp:txBody>
      <dsp:txXfrm>
        <a:off x="177819" y="183863"/>
        <a:ext cx="6167082" cy="3287004"/>
      </dsp:txXfrm>
    </dsp:sp>
    <dsp:sp modelId="{4BDEED8E-2EE7-476C-A8A2-5532F37B369B}">
      <dsp:nvSpPr>
        <dsp:cNvPr id="0" name=""/>
        <dsp:cNvSpPr/>
      </dsp:nvSpPr>
      <dsp:spPr>
        <a:xfrm>
          <a:off x="6524312" y="4012950"/>
          <a:ext cx="9774525" cy="55822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Ir al baño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Ingerir alimentos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Contacto con pacientes </a:t>
          </a:r>
          <a:r>
            <a:rPr lang="es-ES" sz="2400" kern="1200"/>
            <a:t>y su entorno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Tocar cualquier material contaminado  o no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Entrar en área de preparaciones </a:t>
          </a:r>
          <a:r>
            <a:rPr lang="es-ES" sz="2400" kern="1200"/>
            <a:t>y aplicación de medicamentos (en central de mezcla y sala de quimioterapia).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Atender a los pacientes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2400" kern="1200"/>
            <a:t>Finalizar la jornada de trabajo</a:t>
          </a:r>
          <a:endParaRPr lang="es-CO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/>
            <a:t>Después de exposición a fluidos corporales.</a:t>
          </a:r>
          <a:endParaRPr lang="es-E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/>
            <a:t>Después que se ensucien las manos</a:t>
          </a:r>
          <a:endParaRPr lang="es-CO" sz="2400" kern="1200" dirty="0"/>
        </a:p>
      </dsp:txBody>
      <dsp:txXfrm>
        <a:off x="6524312" y="4710725"/>
        <a:ext cx="7681199" cy="4186653"/>
      </dsp:txXfrm>
    </dsp:sp>
    <dsp:sp modelId="{D22D2AC7-912A-46B4-A0A4-A191D8DF161F}">
      <dsp:nvSpPr>
        <dsp:cNvPr id="0" name=""/>
        <dsp:cNvSpPr/>
      </dsp:nvSpPr>
      <dsp:spPr>
        <a:xfrm>
          <a:off x="7962" y="4982731"/>
          <a:ext cx="6516350" cy="364264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altLang="es-CO" sz="6200" kern="1200"/>
            <a:t>Lavarse las manos </a:t>
          </a:r>
          <a:r>
            <a:rPr lang="es-CO" altLang="es-CO" sz="6200" b="1" kern="1200"/>
            <a:t>DESPUÉS</a:t>
          </a:r>
          <a:r>
            <a:rPr lang="es-CO" altLang="es-CO" sz="6200" kern="1200"/>
            <a:t>  de: </a:t>
          </a:r>
          <a:endParaRPr lang="es-ES" sz="6200" kern="1200" dirty="0"/>
        </a:p>
      </dsp:txBody>
      <dsp:txXfrm>
        <a:off x="185781" y="5160550"/>
        <a:ext cx="6160712" cy="3287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DF49B-E299-4842-A520-BD53D7E6B9CC}">
      <dsp:nvSpPr>
        <dsp:cNvPr id="0" name=""/>
        <dsp:cNvSpPr/>
      </dsp:nvSpPr>
      <dsp:spPr>
        <a:xfrm>
          <a:off x="5818812" y="1104"/>
          <a:ext cx="3068976" cy="25348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1. Antes del contacto con el paciente</a:t>
          </a:r>
        </a:p>
      </dsp:txBody>
      <dsp:txXfrm>
        <a:off x="6268253" y="372328"/>
        <a:ext cx="2170094" cy="1792430"/>
      </dsp:txXfrm>
    </dsp:sp>
    <dsp:sp modelId="{CD044008-4DD2-4F59-9151-4B2A6B83F667}">
      <dsp:nvSpPr>
        <dsp:cNvPr id="0" name=""/>
        <dsp:cNvSpPr/>
      </dsp:nvSpPr>
      <dsp:spPr>
        <a:xfrm rot="2160000">
          <a:off x="8627146" y="1950200"/>
          <a:ext cx="506272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>
        <a:off x="8641649" y="2076667"/>
        <a:ext cx="354390" cy="513313"/>
      </dsp:txXfrm>
    </dsp:sp>
    <dsp:sp modelId="{431CEDB3-D1A9-49C8-8E45-E30AD374BD65}">
      <dsp:nvSpPr>
        <dsp:cNvPr id="0" name=""/>
        <dsp:cNvSpPr/>
      </dsp:nvSpPr>
      <dsp:spPr>
        <a:xfrm>
          <a:off x="8895960" y="2236784"/>
          <a:ext cx="3068976" cy="2534878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2. Antes de realizar tarea aséptica</a:t>
          </a:r>
        </a:p>
      </dsp:txBody>
      <dsp:txXfrm>
        <a:off x="9345401" y="2608008"/>
        <a:ext cx="2170094" cy="1792430"/>
      </dsp:txXfrm>
    </dsp:sp>
    <dsp:sp modelId="{9300E0E1-F8E0-494A-80B5-A728EC102A74}">
      <dsp:nvSpPr>
        <dsp:cNvPr id="0" name=""/>
        <dsp:cNvSpPr/>
      </dsp:nvSpPr>
      <dsp:spPr>
        <a:xfrm rot="6480000">
          <a:off x="9522692" y="4867627"/>
          <a:ext cx="651543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 rot="10800000">
        <a:off x="9650624" y="4945783"/>
        <a:ext cx="456080" cy="513313"/>
      </dsp:txXfrm>
    </dsp:sp>
    <dsp:sp modelId="{00C49978-674C-4605-9B60-F8846F3BC18E}">
      <dsp:nvSpPr>
        <dsp:cNvPr id="0" name=""/>
        <dsp:cNvSpPr/>
      </dsp:nvSpPr>
      <dsp:spPr>
        <a:xfrm>
          <a:off x="7720594" y="5854189"/>
          <a:ext cx="3068976" cy="2534878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3. Después del riesgo de exposición a líquidos corporales</a:t>
          </a:r>
        </a:p>
      </dsp:txBody>
      <dsp:txXfrm>
        <a:off x="8170035" y="6225413"/>
        <a:ext cx="2170094" cy="1792430"/>
      </dsp:txXfrm>
    </dsp:sp>
    <dsp:sp modelId="{6BDFD0EF-4DF4-47A8-893E-58997961ED99}">
      <dsp:nvSpPr>
        <dsp:cNvPr id="0" name=""/>
        <dsp:cNvSpPr/>
      </dsp:nvSpPr>
      <dsp:spPr>
        <a:xfrm rot="10800000">
          <a:off x="7169653" y="6693867"/>
          <a:ext cx="389331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 rot="10800000">
        <a:off x="7286452" y="6864971"/>
        <a:ext cx="272532" cy="513313"/>
      </dsp:txXfrm>
    </dsp:sp>
    <dsp:sp modelId="{DAC8EBA8-0FC3-4BC8-A4AA-A5240AA37DBB}">
      <dsp:nvSpPr>
        <dsp:cNvPr id="0" name=""/>
        <dsp:cNvSpPr/>
      </dsp:nvSpPr>
      <dsp:spPr>
        <a:xfrm>
          <a:off x="3917029" y="5854189"/>
          <a:ext cx="3068976" cy="2534878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4. Después del contacto con el paciente</a:t>
          </a:r>
        </a:p>
      </dsp:txBody>
      <dsp:txXfrm>
        <a:off x="4366470" y="6225413"/>
        <a:ext cx="2170094" cy="1792430"/>
      </dsp:txXfrm>
    </dsp:sp>
    <dsp:sp modelId="{D6008856-AFF0-417D-89DB-EFE2E4229892}">
      <dsp:nvSpPr>
        <dsp:cNvPr id="0" name=""/>
        <dsp:cNvSpPr/>
      </dsp:nvSpPr>
      <dsp:spPr>
        <a:xfrm rot="15069740">
          <a:off x="4510352" y="4902368"/>
          <a:ext cx="659950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 rot="10800000">
        <a:off x="4641308" y="5167162"/>
        <a:ext cx="461965" cy="513313"/>
      </dsp:txXfrm>
    </dsp:sp>
    <dsp:sp modelId="{F9BAE066-79BB-4FF1-8122-537CE1D2EFF8}">
      <dsp:nvSpPr>
        <dsp:cNvPr id="0" name=""/>
        <dsp:cNvSpPr/>
      </dsp:nvSpPr>
      <dsp:spPr>
        <a:xfrm>
          <a:off x="2682586" y="2235836"/>
          <a:ext cx="3068976" cy="2534878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b="1" kern="1200" dirty="0">
              <a:solidFill>
                <a:schemeClr val="tx1"/>
              </a:solidFill>
            </a:rPr>
            <a:t>5. Después del contacto con el entorno del paciente</a:t>
          </a:r>
        </a:p>
      </dsp:txBody>
      <dsp:txXfrm>
        <a:off x="3132027" y="2607060"/>
        <a:ext cx="2170094" cy="1792430"/>
      </dsp:txXfrm>
    </dsp:sp>
    <dsp:sp modelId="{8C7B47D1-C981-4C20-B1BF-2324286E71BE}">
      <dsp:nvSpPr>
        <dsp:cNvPr id="0" name=""/>
        <dsp:cNvSpPr/>
      </dsp:nvSpPr>
      <dsp:spPr>
        <a:xfrm rot="19471684">
          <a:off x="5508630" y="1966832"/>
          <a:ext cx="528740" cy="8555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400" b="1" kern="1200">
            <a:solidFill>
              <a:schemeClr val="tx1"/>
            </a:solidFill>
          </a:endParaRPr>
        </a:p>
      </dsp:txBody>
      <dsp:txXfrm>
        <a:off x="5523350" y="2183960"/>
        <a:ext cx="370118" cy="5133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90232" y="771673"/>
            <a:ext cx="11477967" cy="9648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es-ES" sz="5000" b="1" dirty="0">
              <a:solidFill>
                <a:schemeClr val="bg1"/>
              </a:solidFill>
              <a:latin typeface="+mj-lt"/>
            </a:endParaRPr>
          </a:p>
          <a:p>
            <a:endParaRPr lang="es-ES" sz="5000" b="1" dirty="0">
              <a:solidFill>
                <a:schemeClr val="bg1"/>
              </a:solidFill>
              <a:latin typeface="+mj-lt"/>
            </a:endParaRPr>
          </a:p>
          <a:p>
            <a:r>
              <a:rPr lang="es-ES" sz="5000" b="1" dirty="0">
                <a:solidFill>
                  <a:schemeClr val="bg1"/>
                </a:solidFill>
                <a:latin typeface="+mj-lt"/>
              </a:rPr>
              <a:t>PROTOCOLO LAVADO Y DESINFECCIÓN DE MANOS</a:t>
            </a:r>
          </a:p>
          <a:p>
            <a:r>
              <a:rPr lang="pt-BR" sz="4800" b="1" dirty="0">
                <a:solidFill>
                  <a:srgbClr val="FFFFFF"/>
                </a:solidFill>
                <a:latin typeface="+mj-lt"/>
              </a:rPr>
              <a:t>Código: GST-PT-001-1</a:t>
            </a:r>
          </a:p>
          <a:p>
            <a:r>
              <a:rPr lang="pt-BR" sz="4800" b="1" dirty="0">
                <a:solidFill>
                  <a:srgbClr val="FFFFFF"/>
                </a:solidFill>
                <a:latin typeface="+mj-lt"/>
              </a:rPr>
              <a:t>Vigente desde: 10/10/2020</a:t>
            </a:r>
          </a:p>
          <a:p>
            <a:endParaRPr lang="es-ES" sz="4000" b="1" dirty="0">
              <a:solidFill>
                <a:schemeClr val="bg1"/>
              </a:solidFill>
            </a:endParaRPr>
          </a:p>
          <a:p>
            <a:pPr>
              <a:lnSpc>
                <a:spcPts val="11440"/>
              </a:lnSpc>
            </a:pPr>
            <a:endParaRPr lang="es-ES" sz="4000" b="1" dirty="0">
              <a:solidFill>
                <a:schemeClr val="bg1"/>
              </a:solidFill>
              <a:latin typeface="Telegraf Medium Bold"/>
            </a:endParaRPr>
          </a:p>
          <a:p>
            <a:pPr>
              <a:lnSpc>
                <a:spcPts val="11440"/>
              </a:lnSpc>
            </a:pPr>
            <a:r>
              <a:rPr lang="es-ES" sz="4000" b="1" dirty="0">
                <a:solidFill>
                  <a:schemeClr val="bg1"/>
                </a:solidFill>
                <a:latin typeface="Telegraf Medium Bold"/>
              </a:rPr>
              <a:t>Vigente</a:t>
            </a:r>
          </a:p>
          <a:p>
            <a:pPr>
              <a:lnSpc>
                <a:spcPts val="11440"/>
              </a:lnSpc>
            </a:pPr>
            <a:endParaRPr lang="es-ES" sz="4000" b="1" dirty="0">
              <a:solidFill>
                <a:schemeClr val="bg1"/>
              </a:solidFill>
              <a:latin typeface="Telegraf Medium Bold"/>
            </a:endParaRPr>
          </a:p>
        </p:txBody>
      </p:sp>
      <p:pic>
        <p:nvPicPr>
          <p:cNvPr id="11" name="Imagen 10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333500"/>
            <a:ext cx="5028339" cy="60960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024269" y="7383336"/>
            <a:ext cx="20336538" cy="6112945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810500"/>
            <a:ext cx="3200400" cy="109643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2039600" y="5965403"/>
            <a:ext cx="36096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BIENVENIDOS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45522" y="2324100"/>
            <a:ext cx="20336538" cy="7962901"/>
            <a:chOff x="0" y="0"/>
            <a:chExt cx="6350000" cy="1908742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7886363" y="10989308"/>
            <a:ext cx="419012" cy="57523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12430"/>
            </a:solidFill>
          </p:spPr>
        </p:sp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962400" y="920326"/>
            <a:ext cx="9982199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Antisepsia de Manos con Gel </a:t>
            </a:r>
            <a:endParaRPr lang="es-ES" sz="6000" b="1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775906" y="3390900"/>
            <a:ext cx="16978693" cy="4495800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2800" b="1" dirty="0"/>
              <a:t>Aplicar generosamente el GEL sobre toda la superficie de las manos y frotar entre ellas para reducir el número de microorganismos presentes.</a:t>
            </a:r>
          </a:p>
          <a:p>
            <a:endParaRPr lang="es-ES" altLang="es-ES" sz="2800" b="1" dirty="0"/>
          </a:p>
          <a:p>
            <a:r>
              <a:rPr lang="es-ES" altLang="es-ES" sz="2800" b="1" dirty="0"/>
              <a:t>Se debe utilizar antes y después de cada atención.</a:t>
            </a:r>
          </a:p>
          <a:p>
            <a:endParaRPr lang="es-ES" altLang="es-ES" sz="2800" b="1" dirty="0"/>
          </a:p>
          <a:p>
            <a:r>
              <a:rPr lang="es-ES" altLang="es-ES" sz="2800" b="1" dirty="0"/>
              <a:t>Se usará el gel como método de desinfección de manos.</a:t>
            </a:r>
          </a:p>
          <a:p>
            <a:endParaRPr lang="es-ES" altLang="es-ES" sz="2800" b="1" dirty="0"/>
          </a:p>
          <a:p>
            <a:r>
              <a:rPr lang="es-ES" altLang="es-ES" sz="2800" b="1" dirty="0"/>
              <a:t>Su utilización en consultas medicas no debe superar su uso en más de 3 pacientes atendidos, después de lo cual, debe proceder a realizar el lavado general de manos de acuerdo al procedimiento descrito anteriormente.</a:t>
            </a:r>
          </a:p>
          <a:p>
            <a:endParaRPr lang="es-ES" altLang="es-ES" sz="2800" b="1" dirty="0"/>
          </a:p>
          <a:p>
            <a:r>
              <a:rPr lang="es-ES" altLang="es-ES" sz="2800" b="1" dirty="0"/>
              <a:t>Se utiliza en las áreas de no disponibilidad de lavamanos como son: oficinas, recepción, pasillos entre otros.</a:t>
            </a:r>
          </a:p>
        </p:txBody>
      </p:sp>
    </p:spTree>
    <p:extLst>
      <p:ext uri="{BB962C8B-B14F-4D97-AF65-F5344CB8AC3E}">
        <p14:creationId xmlns:p14="http://schemas.microsoft.com/office/powerpoint/2010/main" val="3025926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45522" y="2324100"/>
            <a:ext cx="20336538" cy="7962901"/>
            <a:chOff x="0" y="0"/>
            <a:chExt cx="6350000" cy="1908742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7886363" y="10989308"/>
            <a:ext cx="419012" cy="57523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12430"/>
            </a:solidFill>
          </p:spPr>
        </p:sp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733800" y="325907"/>
            <a:ext cx="10668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 DE BIOSEGURIDAD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143000" y="3505202"/>
            <a:ext cx="15773400" cy="4572000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s-ES" sz="4000" dirty="0"/>
              <a:t>No use uñas postizas cuando esté en contacto directo con los pacientes.</a:t>
            </a:r>
          </a:p>
          <a:p>
            <a:r>
              <a:rPr lang="es-ES" altLang="es-ES" sz="4000" dirty="0"/>
              <a:t>Mantenga sus uñas cortas, sin esmaltes.</a:t>
            </a:r>
          </a:p>
          <a:p>
            <a:r>
              <a:rPr lang="es-ES" altLang="es-ES" sz="4000" dirty="0"/>
              <a:t>No se lave las manos frecuentemente con agua y jabón Inmediatamente antes o después de frotárselas con alcohol.</a:t>
            </a:r>
          </a:p>
          <a:p>
            <a:r>
              <a:rPr lang="es-ES" altLang="es-ES" sz="4000" dirty="0"/>
              <a:t>Cuide sus manos aplicando regularmente una crema o loción de manos protectora, como mínimo una vez al día.</a:t>
            </a:r>
          </a:p>
          <a:p>
            <a:r>
              <a:rPr lang="es-ES" altLang="es-ES" sz="4000" dirty="0"/>
              <a:t>Después de frotar las manos con desinfectante o de lavarlas, déjelas secar completamente antes de ponerse guantes (sala de quimioterapia).</a:t>
            </a:r>
          </a:p>
        </p:txBody>
      </p:sp>
    </p:spTree>
    <p:extLst>
      <p:ext uri="{BB962C8B-B14F-4D97-AF65-F5344CB8AC3E}">
        <p14:creationId xmlns:p14="http://schemas.microsoft.com/office/powerpoint/2010/main" val="402463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7734300"/>
            <a:ext cx="19991016" cy="2552701"/>
            <a:chOff x="0" y="0"/>
            <a:chExt cx="6350000" cy="1908742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7886363" y="10989308"/>
            <a:ext cx="419012" cy="57523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12430"/>
            </a:solidFill>
          </p:spPr>
        </p:sp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48000" cy="1003139"/>
          </a:xfrm>
          <a:prstGeom prst="rect">
            <a:avLst/>
          </a:prstGeom>
        </p:spPr>
      </p:pic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3429000" y="222332"/>
            <a:ext cx="11582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altLang="es-ES" sz="5400" b="1" dirty="0"/>
              <a:t>VERIFICACIÓN</a:t>
            </a:r>
            <a:endParaRPr lang="es-ES" sz="5400" b="1" dirty="0"/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381000" y="2619038"/>
            <a:ext cx="16840200" cy="5654997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s-ES" sz="1050" b="1" dirty="0"/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1524000" y="1306164"/>
            <a:ext cx="15392400" cy="176423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altLang="es-CO" sz="3200" dirty="0"/>
              <a:t>Cada 15 días por el comité de infecciones debe realizar lista de chequeo. </a:t>
            </a:r>
            <a:r>
              <a:rPr lang="es-ES" altLang="es-ES" sz="3200" dirty="0"/>
              <a:t>GST-FR-021 Lista de chequeo condiciones para el lavado de manos.</a:t>
            </a:r>
            <a:endParaRPr lang="es-CO" altLang="es-CO" sz="3200" dirty="0"/>
          </a:p>
          <a:p>
            <a:r>
              <a:rPr lang="es-CO" altLang="es-CO" sz="3200" dirty="0"/>
              <a:t>En su informe mensual deben describir hallazgos y plan de mejora necesarios.</a:t>
            </a:r>
          </a:p>
          <a:p>
            <a:endParaRPr lang="es-CO" altLang="es-CO" sz="3200" dirty="0"/>
          </a:p>
        </p:txBody>
      </p:sp>
      <p:pic>
        <p:nvPicPr>
          <p:cNvPr id="12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66610"/>
            <a:ext cx="12334536" cy="649822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31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4269" y="7802028"/>
            <a:ext cx="20336538" cy="6112945"/>
            <a:chOff x="0" y="0"/>
            <a:chExt cx="6350000" cy="1908742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319395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7772400" y="1442305"/>
            <a:ext cx="8880697" cy="4739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/>
            <a:r>
              <a:rPr lang="es-CO" sz="4400" dirty="0"/>
              <a:t>Establecer las instrucciones para el lavado y desinfección de manos con el objetivo de cumplir estándares de asepsia y antisepsia, manteniendo normas higiénico- sanitarias que se reflejan en la correcta y segura atención.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44516" y="9130877"/>
            <a:ext cx="521478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Cartagena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Margareth Donado Vega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Enfermera</a:t>
            </a:r>
          </a:p>
        </p:txBody>
      </p:sp>
      <p:pic>
        <p:nvPicPr>
          <p:cNvPr id="11" name="Imagen 10" descr="ESPAC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81100"/>
            <a:ext cx="6477000" cy="54469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178" y="1181100"/>
            <a:ext cx="6476622" cy="4723533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066800" y="5981700"/>
            <a:ext cx="6477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Objetivo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4269" y="7335303"/>
            <a:ext cx="20336538" cy="6112945"/>
            <a:chOff x="0" y="0"/>
            <a:chExt cx="6350000" cy="1908742"/>
          </a:xfrm>
          <a:solidFill>
            <a:srgbClr val="FFFFFF"/>
          </a:solidFill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0" name="Imagen 19" descr="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161" y="190500"/>
            <a:ext cx="9508847" cy="7998205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57200" y="1254671"/>
            <a:ext cx="9682478" cy="7217410"/>
            <a:chOff x="4382107" y="-132253"/>
            <a:chExt cx="3586812" cy="7217410"/>
          </a:xfrm>
        </p:grpSpPr>
        <p:sp>
          <p:nvSpPr>
            <p:cNvPr id="11" name="Rectángulo 10"/>
            <p:cNvSpPr/>
            <p:nvPr/>
          </p:nvSpPr>
          <p:spPr>
            <a:xfrm>
              <a:off x="4383989" y="-132253"/>
              <a:ext cx="3584930" cy="6156496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4382107" y="-132253"/>
              <a:ext cx="3415564" cy="72174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48" tIns="117348" rIns="156464" bIns="176022" numCol="1" spcCol="1270" anchor="t" anchorCtr="0">
              <a:noAutofit/>
            </a:bodyPr>
            <a:lstStyle/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3600" b="1" kern="1200" dirty="0"/>
                <a:t>Responsable: </a:t>
              </a:r>
              <a:r>
                <a:rPr lang="es-CO" sz="3600" kern="1200" dirty="0"/>
                <a:t>Enfermería jefe y comité de infecciones, debe verificar el cumplimiento </a:t>
              </a:r>
            </a:p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3600" kern="1200" dirty="0"/>
            </a:p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3600" b="1" kern="1200" dirty="0"/>
                <a:t>Aplica </a:t>
              </a:r>
              <a:r>
                <a:rPr lang="es-CO" sz="3600" kern="1200" dirty="0"/>
                <a:t>a todo el </a:t>
              </a:r>
              <a:r>
                <a:rPr lang="es-CO" sz="3600" dirty="0"/>
                <a:t>equipo de salud, usuarios y El personal que tenga contacto con el usuario.</a:t>
              </a:r>
            </a:p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3600" dirty="0"/>
            </a:p>
            <a:p>
              <a:pPr marL="228600" lvl="1" indent="-22860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3600" b="1" dirty="0"/>
                <a:t>Frecuencia</a:t>
              </a:r>
              <a:r>
                <a:rPr lang="es-CO" sz="3600" dirty="0"/>
                <a:t> : Antes y después de cada atención, de manera frecuente según la actividad realizada, </a:t>
              </a:r>
              <a:r>
                <a:rPr lang="es-ES" sz="3600" dirty="0"/>
                <a:t>conforme a la Guía de aplicación de la OMS para la mejora de la Higiene de manos</a:t>
              </a:r>
              <a:endParaRPr lang="es-CO" sz="3600" dirty="0"/>
            </a:p>
          </p:txBody>
        </p:sp>
      </p:grpSp>
      <p:pic>
        <p:nvPicPr>
          <p:cNvPr id="14" name="Picture 2" descr="https://static.vix.com/es/sites/default/files/imj/vivirsalud/l/lavado%20de%20man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553789"/>
            <a:ext cx="3034935" cy="2016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345522" y="4174055"/>
            <a:ext cx="20336538" cy="6112945"/>
            <a:chOff x="0" y="0"/>
            <a:chExt cx="6350000" cy="1908742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2" name="Group 22"/>
          <p:cNvGrpSpPr/>
          <p:nvPr/>
        </p:nvGrpSpPr>
        <p:grpSpPr>
          <a:xfrm>
            <a:off x="7886363" y="10989308"/>
            <a:ext cx="419012" cy="575232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12430"/>
            </a:solidFill>
          </p:spPr>
        </p:sp>
      </p:grpSp>
      <p:pic>
        <p:nvPicPr>
          <p:cNvPr id="26" name="Imagen 25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29" name="Imagen 2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5708367" y="342900"/>
            <a:ext cx="6477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Generalidades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438400" y="5125872"/>
            <a:ext cx="1478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600" dirty="0"/>
              <a:t>Se debe tener presente como primera medida para el control de Infecciones y brindar atención segura.</a:t>
            </a:r>
          </a:p>
          <a:p>
            <a:pPr>
              <a:defRPr/>
            </a:pPr>
            <a:endParaRPr lang="es-ES" sz="3600" dirty="0"/>
          </a:p>
          <a:p>
            <a:pPr>
              <a:defRPr/>
            </a:pPr>
            <a:r>
              <a:rPr lang="es-ES" sz="3600" dirty="0"/>
              <a:t>Debe hacerse como parte de la higiene personal, antes y después de todas las actividades o cuidados de rutina realizados por el personal en la institución</a:t>
            </a:r>
          </a:p>
          <a:p>
            <a:pPr>
              <a:defRPr/>
            </a:pPr>
            <a:endParaRPr lang="es-ES" sz="3600" dirty="0"/>
          </a:p>
          <a:p>
            <a:pPr>
              <a:defRPr/>
            </a:pPr>
            <a:r>
              <a:rPr lang="es-ES" sz="3600" dirty="0"/>
              <a:t>Debe ser parte de la higiene de los usuarios con el fin de prevenir las infecciones asociadas al cuidado de la salud</a:t>
            </a:r>
            <a:endParaRPr lang="en-US" sz="3600" dirty="0"/>
          </a:p>
        </p:txBody>
      </p:sp>
      <p:pic>
        <p:nvPicPr>
          <p:cNvPr id="24" name="Picture 6" descr="http://www.unicef.org/lac/lavado-de-manos-carto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47" y="1656517"/>
            <a:ext cx="7760439" cy="21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-457200" y="571501"/>
            <a:ext cx="20336538" cy="9738360"/>
          </a:xfrm>
          <a:custGeom>
            <a:avLst/>
            <a:gdLst/>
            <a:ahLst/>
            <a:cxnLst/>
            <a:rect l="l" t="t" r="r" b="b"/>
            <a:pathLst>
              <a:path w="6350000" h="1964622">
                <a:moveTo>
                  <a:pt x="5628640" y="177800"/>
                </a:moveTo>
                <a:cubicBezTo>
                  <a:pt x="5184140" y="96520"/>
                  <a:pt x="4733290" y="29210"/>
                  <a:pt x="4279900" y="67310"/>
                </a:cubicBezTo>
                <a:cubicBezTo>
                  <a:pt x="3841750" y="104140"/>
                  <a:pt x="3437890" y="316230"/>
                  <a:pt x="2997200" y="331470"/>
                </a:cubicBezTo>
                <a:cubicBezTo>
                  <a:pt x="2550160" y="346710"/>
                  <a:pt x="2101850" y="267970"/>
                  <a:pt x="1668780" y="167640"/>
                </a:cubicBezTo>
                <a:cubicBezTo>
                  <a:pt x="941070" y="0"/>
                  <a:pt x="364490" y="205740"/>
                  <a:pt x="0" y="417830"/>
                </a:cubicBezTo>
                <a:lnTo>
                  <a:pt x="0" y="1964622"/>
                </a:lnTo>
                <a:lnTo>
                  <a:pt x="6350000" y="1964622"/>
                </a:lnTo>
                <a:lnTo>
                  <a:pt x="6350000" y="327660"/>
                </a:lnTo>
                <a:cubicBezTo>
                  <a:pt x="6112510" y="265430"/>
                  <a:pt x="5867400" y="220980"/>
                  <a:pt x="5628640" y="177800"/>
                </a:cubicBezTo>
                <a:close/>
              </a:path>
            </a:pathLst>
          </a:custGeom>
          <a:solidFill>
            <a:schemeClr val="bg1"/>
          </a:solidFill>
        </p:spPr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29666872"/>
              </p:ext>
            </p:extLst>
          </p:nvPr>
        </p:nvGraphicFramePr>
        <p:xfrm>
          <a:off x="1219200" y="571501"/>
          <a:ext cx="16306800" cy="9601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b68389.medialib.glogster.com/media/67fc1f2b3ff1c594b421f2d96f822f1bb95e447b6110380b698455202346cd53/lavar-mano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95700"/>
            <a:ext cx="60198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42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48200" y="289560"/>
            <a:ext cx="11631047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49"/>
              </a:lnSpc>
            </a:pPr>
            <a:r>
              <a:rPr lang="es-CO" altLang="es-CO" sz="5400" b="1" dirty="0"/>
              <a:t>Los 5 momentos de la higiene de manos</a:t>
            </a:r>
            <a:endParaRPr lang="es-ES" sz="5000" dirty="0">
              <a:solidFill>
                <a:srgbClr val="7F7F7F"/>
              </a:solidFill>
              <a:latin typeface="Telegraf Medium Bold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-1024269" y="7802028"/>
            <a:ext cx="20336538" cy="6112945"/>
            <a:chOff x="0" y="0"/>
            <a:chExt cx="6350000" cy="1908742"/>
          </a:xfrm>
          <a:solidFill>
            <a:srgbClr val="319395"/>
          </a:solidFill>
        </p:grpSpPr>
        <p:sp>
          <p:nvSpPr>
            <p:cNvPr id="22" name="Freeform 22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5" name="Imagen 24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91500"/>
            <a:ext cx="3048000" cy="1003139"/>
          </a:xfrm>
          <a:prstGeom prst="rect">
            <a:avLst/>
          </a:prstGeom>
        </p:spPr>
      </p:pic>
      <p:graphicFrame>
        <p:nvGraphicFramePr>
          <p:cNvPr id="10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556643"/>
              </p:ext>
            </p:extLst>
          </p:nvPr>
        </p:nvGraphicFramePr>
        <p:xfrm>
          <a:off x="3352800" y="1020529"/>
          <a:ext cx="14706601" cy="839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://hospitalfricke.cl/media/lavad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229100"/>
            <a:ext cx="3010721" cy="233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"/>
          <p:cNvSpPr txBox="1">
            <a:spLocks noChangeArrowheads="1"/>
          </p:cNvSpPr>
          <p:nvPr/>
        </p:nvSpPr>
        <p:spPr bwMode="auto">
          <a:xfrm>
            <a:off x="702228" y="2159640"/>
            <a:ext cx="3631012" cy="44012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es-ES" sz="2800" b="1" dirty="0"/>
              <a:t>Elementos</a:t>
            </a:r>
            <a:r>
              <a:rPr lang="es-ES" altLang="es-ES" sz="2800" dirty="0"/>
              <a:t>:</a:t>
            </a:r>
          </a:p>
          <a:p>
            <a:r>
              <a:rPr lang="es-ES" altLang="es-ES" sz="2800" dirty="0"/>
              <a:t>• Jabón Desinfectante (liquido quirúrgico). </a:t>
            </a:r>
          </a:p>
          <a:p>
            <a:endParaRPr lang="es-ES" altLang="es-ES" sz="2800" dirty="0"/>
          </a:p>
          <a:p>
            <a:r>
              <a:rPr lang="es-ES" altLang="es-ES" sz="2800" dirty="0"/>
              <a:t>• Papel toalla absorbente.</a:t>
            </a:r>
          </a:p>
          <a:p>
            <a:endParaRPr lang="es-ES" altLang="es-ES" sz="2800" dirty="0"/>
          </a:p>
          <a:p>
            <a:r>
              <a:rPr lang="es-ES" altLang="es-ES" sz="2800" dirty="0"/>
              <a:t> • Cesto para la basura.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9786" y="273312"/>
            <a:ext cx="159258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CO" sz="5400" b="1" dirty="0"/>
              <a:t>Lavado general de manos</a:t>
            </a:r>
            <a:endParaRPr lang="es-ES" sz="5400" b="1" dirty="0"/>
          </a:p>
        </p:txBody>
      </p:sp>
      <p:grpSp>
        <p:nvGrpSpPr>
          <p:cNvPr id="21" name="Group 21"/>
          <p:cNvGrpSpPr/>
          <p:nvPr/>
        </p:nvGrpSpPr>
        <p:grpSpPr>
          <a:xfrm>
            <a:off x="-1024269" y="7802028"/>
            <a:ext cx="20336538" cy="6112945"/>
            <a:chOff x="0" y="0"/>
            <a:chExt cx="6350000" cy="1908742"/>
          </a:xfrm>
          <a:solidFill>
            <a:srgbClr val="319395"/>
          </a:solidFill>
        </p:grpSpPr>
        <p:sp>
          <p:nvSpPr>
            <p:cNvPr id="22" name="Freeform 22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5" name="Imagen 24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191500"/>
            <a:ext cx="3048000" cy="1003139"/>
          </a:xfrm>
          <a:prstGeom prst="rect">
            <a:avLst/>
          </a:prstGeom>
        </p:spPr>
      </p:pic>
      <p:pic>
        <p:nvPicPr>
          <p:cNvPr id="26" name="Imagen 25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272" y="348920"/>
            <a:ext cx="1960056" cy="2131323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12044516" y="9130877"/>
            <a:ext cx="521478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Cartagena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Margareth Donado Vega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Enfermera</a:t>
            </a:r>
          </a:p>
        </p:txBody>
      </p:sp>
      <p:pic>
        <p:nvPicPr>
          <p:cNvPr id="9" name="Picture 2" descr="http://www.imss.gob.mx/sites/all/statics/salud/infografias/preview/lavadomano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t="10786" r="6033" b="19969"/>
          <a:stretch>
            <a:fillRect/>
          </a:stretch>
        </p:blipFill>
        <p:spPr bwMode="auto">
          <a:xfrm>
            <a:off x="495300" y="1028700"/>
            <a:ext cx="173355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25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4269" y="7802028"/>
            <a:ext cx="20336538" cy="6112945"/>
            <a:chOff x="0" y="0"/>
            <a:chExt cx="6350000" cy="1908742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319395"/>
            </a:solidFill>
          </p:spPr>
        </p:sp>
      </p:grpSp>
      <p:sp>
        <p:nvSpPr>
          <p:cNvPr id="10" name="TextBox 8"/>
          <p:cNvSpPr txBox="1"/>
          <p:nvPr/>
        </p:nvSpPr>
        <p:spPr>
          <a:xfrm>
            <a:off x="12044516" y="9130877"/>
            <a:ext cx="521478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Cartagena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Margareth Donado Vega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Enfermera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4800" y="495300"/>
            <a:ext cx="7772400" cy="666328"/>
          </a:xfrm>
          <a:prstGeom prst="rect">
            <a:avLst/>
          </a:prstGeom>
        </p:spPr>
        <p:txBody>
          <a:bodyPr/>
          <a:lstStyle>
            <a:lvl1pPr algn="ctr" defTabSz="816422" rtl="0" eaLnBrk="1" latinLnBrk="0" hangingPunct="1">
              <a:spcBef>
                <a:spcPct val="0"/>
              </a:spcBef>
              <a:buNone/>
              <a:defRPr sz="7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/>
              <a:t>Técnica de Secado de Manos</a:t>
            </a:r>
          </a:p>
        </p:txBody>
      </p:sp>
      <p:pic>
        <p:nvPicPr>
          <p:cNvPr id="8" name="Picture 5" descr="El método de secado de manos influye en el riesgo de contaminación  bacteriana - El médico interac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86100"/>
            <a:ext cx="4800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7053580" y="2019300"/>
            <a:ext cx="10210800" cy="3883025"/>
          </a:xfrm>
          <a:prstGeom prst="rect">
            <a:avLst/>
          </a:prstGeom>
        </p:spPr>
        <p:txBody>
          <a:bodyPr/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ES" sz="2800" dirty="0"/>
              <a:t>Tome la toalla absorbente desechable con la mano derecha tratando de manipular la menor superficie de la misma.</a:t>
            </a:r>
          </a:p>
          <a:p>
            <a:pPr algn="just">
              <a:defRPr/>
            </a:pPr>
            <a:endParaRPr lang="es-ES" sz="2800" dirty="0"/>
          </a:p>
          <a:p>
            <a:pPr algn="just">
              <a:defRPr/>
            </a:pPr>
            <a:r>
              <a:rPr lang="es-ES" sz="2800" dirty="0"/>
              <a:t>Colóquela sobre su mano izquierda y seque la palma de la mano iniciando por los dedos y cada espacio interdigital y luego doble la toalla de tal forma que pueda utilizar para secar el dorso de la misma continuando con el antebrazo, sin devolverse nuevamente a la mano para evitar migración de impurezas.</a:t>
            </a:r>
          </a:p>
          <a:p>
            <a:pPr marL="0" indent="0" algn="just">
              <a:buFont typeface="Wingdings 2" panose="05020102010507070707" pitchFamily="18" charset="2"/>
              <a:buNone/>
              <a:defRPr/>
            </a:pPr>
            <a:endParaRPr lang="es-ES" sz="2800" dirty="0"/>
          </a:p>
          <a:p>
            <a:pPr algn="just">
              <a:defRPr/>
            </a:pPr>
            <a:r>
              <a:rPr lang="es-ES" sz="2800" dirty="0"/>
              <a:t>Deseche la toalla y deposítela en la caneca respectiva y con una nueva toalla realice el mismo procedimiento para secar la mano derecha. Al terminar, deseche la toalla en la caneca. </a:t>
            </a:r>
          </a:p>
        </p:txBody>
      </p:sp>
    </p:spTree>
    <p:extLst>
      <p:ext uri="{BB962C8B-B14F-4D97-AF65-F5344CB8AC3E}">
        <p14:creationId xmlns:p14="http://schemas.microsoft.com/office/powerpoint/2010/main" val="1182571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90600" y="7810500"/>
            <a:ext cx="20336538" cy="6112945"/>
            <a:chOff x="0" y="0"/>
            <a:chExt cx="6350000" cy="1908742"/>
          </a:xfrm>
          <a:solidFill>
            <a:schemeClr val="bg1"/>
          </a:solidFill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0" name="TextBox 8"/>
          <p:cNvSpPr txBox="1"/>
          <p:nvPr/>
        </p:nvSpPr>
        <p:spPr>
          <a:xfrm>
            <a:off x="12044516" y="9130877"/>
            <a:ext cx="5214784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Cartagena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Margareth Donado Vega</a:t>
            </a:r>
          </a:p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Enfermera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762000" y="463607"/>
            <a:ext cx="17221200" cy="7195871"/>
          </a:xfrm>
          <a:prstGeom prst="rect">
            <a:avLst/>
          </a:prstGeom>
        </p:spPr>
        <p:txBody>
          <a:bodyPr>
            <a:noAutofit/>
          </a:bodyPr>
          <a:lstStyle>
            <a:lvl1pPr marL="612317" indent="-612317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26686" indent="-510264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4105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57477" indent="-408211" algn="l" defTabSz="816422" rtl="0" eaLnBrk="1" latinLnBrk="0" hangingPunct="1">
              <a:spcBef>
                <a:spcPct val="20000"/>
              </a:spcBef>
              <a:buFont typeface="Arial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73899" indent="-408211" algn="l" defTabSz="816422" rtl="0" eaLnBrk="1" latinLnBrk="0" hangingPunct="1">
              <a:spcBef>
                <a:spcPct val="20000"/>
              </a:spcBef>
              <a:buFont typeface="Arial"/>
              <a:buChar char="»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490321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306743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3165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39587" indent="-408211" algn="l" defTabSz="816422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Antisepsia de Manos con Gel </a:t>
            </a:r>
            <a:b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Elementos: • Gel Glicerinado (alcohol isopropílico al 63%) </a:t>
            </a:r>
            <a:b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Técnica:</a:t>
            </a:r>
            <a:endParaRPr lang="es-ES" sz="3000" b="1" dirty="0">
              <a:solidFill>
                <a:schemeClr val="bg1"/>
              </a:solidFill>
            </a:endParaRPr>
          </a:p>
        </p:txBody>
      </p:sp>
      <p:pic>
        <p:nvPicPr>
          <p:cNvPr id="9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17786" r="31888" b="12183"/>
          <a:stretch>
            <a:fillRect/>
          </a:stretch>
        </p:blipFill>
        <p:spPr bwMode="auto">
          <a:xfrm>
            <a:off x="762000" y="2324100"/>
            <a:ext cx="169926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266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a619acdb3d245e3dffa7f5a0177f921d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821523654b37bc540960bf37c7f411b4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7D6E4454-CA98-4D85-A0C8-A7FB7BE7A233}"/>
</file>

<file path=customXml/itemProps2.xml><?xml version="1.0" encoding="utf-8"?>
<ds:datastoreItem xmlns:ds="http://schemas.openxmlformats.org/officeDocument/2006/customXml" ds:itemID="{80378849-7833-4801-A363-FE492B0C6A2B}"/>
</file>

<file path=customXml/itemProps3.xml><?xml version="1.0" encoding="utf-8"?>
<ds:datastoreItem xmlns:ds="http://schemas.openxmlformats.org/officeDocument/2006/customXml" ds:itemID="{405476CE-FD7C-4EA8-BE1C-B689AF1A3B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16120</TotalTime>
  <Words>759</Words>
  <Application>Microsoft Office PowerPoint</Application>
  <PresentationFormat>Personalizado</PresentationFormat>
  <Paragraphs>90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MARIA JULIO</cp:lastModifiedBy>
  <cp:revision>36</cp:revision>
  <dcterms:created xsi:type="dcterms:W3CDTF">2006-08-16T00:00:00Z</dcterms:created>
  <dcterms:modified xsi:type="dcterms:W3CDTF">2025-01-28T20:07:21Z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