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8"/>
  </p:notesMasterIdLst>
  <p:sldIdLst>
    <p:sldId id="256" r:id="rId5"/>
    <p:sldId id="257" r:id="rId6"/>
    <p:sldId id="259" r:id="rId7"/>
    <p:sldId id="270" r:id="rId8"/>
    <p:sldId id="260" r:id="rId9"/>
    <p:sldId id="271" r:id="rId10"/>
    <p:sldId id="265" r:id="rId11"/>
    <p:sldId id="272" r:id="rId12"/>
    <p:sldId id="261" r:id="rId13"/>
    <p:sldId id="273" r:id="rId14"/>
    <p:sldId id="274" r:id="rId15"/>
    <p:sldId id="275" r:id="rId16"/>
    <p:sldId id="268"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990BA-1515-D43B-8EAF-0231E3494FC6}" v="82" dt="2026-02-06T15:38:54.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7" autoAdjust="0"/>
    <p:restoredTop sz="88497" autoAdjust="0"/>
  </p:normalViewPr>
  <p:slideViewPr>
    <p:cSldViewPr>
      <p:cViewPr varScale="1">
        <p:scale>
          <a:sx n="25" d="100"/>
          <a:sy n="25" d="100"/>
        </p:scale>
        <p:origin x="117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BEL PATIÑO" userId="S::acalidad@quimiosalud.com::bb7709eb-c708-455d-96f9-90011c64b6c5" providerId="AD" clId="Web-{1B7990BA-1515-D43B-8EAF-0231E3494FC6}"/>
    <pc:docChg chg="modSld">
      <pc:chgData name="MABEL PATIÑO" userId="S::acalidad@quimiosalud.com::bb7709eb-c708-455d-96f9-90011c64b6c5" providerId="AD" clId="Web-{1B7990BA-1515-D43B-8EAF-0231E3494FC6}" dt="2026-02-06T15:38:54.259" v="70"/>
      <pc:docMkLst>
        <pc:docMk/>
      </pc:docMkLst>
      <pc:sldChg chg="delSp modSp">
        <pc:chgData name="MABEL PATIÑO" userId="S::acalidad@quimiosalud.com::bb7709eb-c708-455d-96f9-90011c64b6c5" providerId="AD" clId="Web-{1B7990BA-1515-D43B-8EAF-0231E3494FC6}" dt="2026-02-06T15:35:11.069" v="66" actId="20577"/>
        <pc:sldMkLst>
          <pc:docMk/>
          <pc:sldMk cId="0" sldId="256"/>
        </pc:sldMkLst>
        <pc:spChg chg="mod">
          <ac:chgData name="MABEL PATIÑO" userId="S::acalidad@quimiosalud.com::bb7709eb-c708-455d-96f9-90011c64b6c5" providerId="AD" clId="Web-{1B7990BA-1515-D43B-8EAF-0231E3494FC6}" dt="2026-02-06T15:35:11.069" v="66" actId="20577"/>
          <ac:spMkLst>
            <pc:docMk/>
            <pc:sldMk cId="0" sldId="256"/>
            <ac:spMk id="3" creationId="{00000000-0000-0000-0000-000000000000}"/>
          </ac:spMkLst>
        </pc:spChg>
        <pc:spChg chg="del mod">
          <ac:chgData name="MABEL PATIÑO" userId="S::acalidad@quimiosalud.com::bb7709eb-c708-455d-96f9-90011c64b6c5" providerId="AD" clId="Web-{1B7990BA-1515-D43B-8EAF-0231E3494FC6}" dt="2026-02-06T15:34:44.100" v="57"/>
          <ac:spMkLst>
            <pc:docMk/>
            <pc:sldMk cId="0" sldId="256"/>
            <ac:spMk id="7" creationId="{FA6FDF1C-B3F6-E6BB-E14A-3E7BD249CAE9}"/>
          </ac:spMkLst>
        </pc:spChg>
        <pc:picChg chg="mod">
          <ac:chgData name="MABEL PATIÑO" userId="S::acalidad@quimiosalud.com::bb7709eb-c708-455d-96f9-90011c64b6c5" providerId="AD" clId="Web-{1B7990BA-1515-D43B-8EAF-0231E3494FC6}" dt="2026-02-06T15:35:05.334" v="63" actId="14100"/>
          <ac:picMkLst>
            <pc:docMk/>
            <pc:sldMk cId="0" sldId="256"/>
            <ac:picMk id="9" creationId="{00000000-0000-0000-0000-000000000000}"/>
          </ac:picMkLst>
        </pc:picChg>
        <pc:picChg chg="mod">
          <ac:chgData name="MABEL PATIÑO" userId="S::acalidad@quimiosalud.com::bb7709eb-c708-455d-96f9-90011c64b6c5" providerId="AD" clId="Web-{1B7990BA-1515-D43B-8EAF-0231E3494FC6}" dt="2026-02-06T15:34:46.084" v="58" actId="1076"/>
          <ac:picMkLst>
            <pc:docMk/>
            <pc:sldMk cId="0" sldId="256"/>
            <ac:picMk id="11" creationId="{00000000-0000-0000-0000-000000000000}"/>
          </ac:picMkLst>
        </pc:picChg>
      </pc:sldChg>
      <pc:sldChg chg="delSp">
        <pc:chgData name="MABEL PATIÑO" userId="S::acalidad@quimiosalud.com::bb7709eb-c708-455d-96f9-90011c64b6c5" providerId="AD" clId="Web-{1B7990BA-1515-D43B-8EAF-0231E3494FC6}" dt="2026-02-06T15:38:46.977" v="69"/>
        <pc:sldMkLst>
          <pc:docMk/>
          <pc:sldMk cId="0" sldId="257"/>
        </pc:sldMkLst>
        <pc:spChg chg="del">
          <ac:chgData name="MABEL PATIÑO" userId="S::acalidad@quimiosalud.com::bb7709eb-c708-455d-96f9-90011c64b6c5" providerId="AD" clId="Web-{1B7990BA-1515-D43B-8EAF-0231E3494FC6}" dt="2026-02-06T15:38:46.977" v="69"/>
          <ac:spMkLst>
            <pc:docMk/>
            <pc:sldMk cId="0" sldId="257"/>
            <ac:spMk id="8" creationId="{00000000-0000-0000-0000-000000000000}"/>
          </ac:spMkLst>
        </pc:spChg>
      </pc:sldChg>
      <pc:sldChg chg="delSp">
        <pc:chgData name="MABEL PATIÑO" userId="S::acalidad@quimiosalud.com::bb7709eb-c708-455d-96f9-90011c64b6c5" providerId="AD" clId="Web-{1B7990BA-1515-D43B-8EAF-0231E3494FC6}" dt="2026-02-06T15:38:42.649" v="68"/>
        <pc:sldMkLst>
          <pc:docMk/>
          <pc:sldMk cId="0" sldId="259"/>
        </pc:sldMkLst>
        <pc:spChg chg="del">
          <ac:chgData name="MABEL PATIÑO" userId="S::acalidad@quimiosalud.com::bb7709eb-c708-455d-96f9-90011c64b6c5" providerId="AD" clId="Web-{1B7990BA-1515-D43B-8EAF-0231E3494FC6}" dt="2026-02-06T15:38:42.649" v="68"/>
          <ac:spMkLst>
            <pc:docMk/>
            <pc:sldMk cId="0" sldId="259"/>
            <ac:spMk id="27" creationId="{00000000-0000-0000-0000-000000000000}"/>
          </ac:spMkLst>
        </pc:spChg>
      </pc:sldChg>
      <pc:sldChg chg="modSp">
        <pc:chgData name="MABEL PATIÑO" userId="S::acalidad@quimiosalud.com::bb7709eb-c708-455d-96f9-90011c64b6c5" providerId="AD" clId="Web-{1B7990BA-1515-D43B-8EAF-0231E3494FC6}" dt="2026-02-06T15:31:41.987" v="14" actId="1076"/>
        <pc:sldMkLst>
          <pc:docMk/>
          <pc:sldMk cId="0" sldId="261"/>
        </pc:sldMkLst>
        <pc:spChg chg="mod">
          <ac:chgData name="MABEL PATIÑO" userId="S::acalidad@quimiosalud.com::bb7709eb-c708-455d-96f9-90011c64b6c5" providerId="AD" clId="Web-{1B7990BA-1515-D43B-8EAF-0231E3494FC6}" dt="2026-02-06T15:31:16.909" v="4" actId="14100"/>
          <ac:spMkLst>
            <pc:docMk/>
            <pc:sldMk cId="0" sldId="261"/>
            <ac:spMk id="17" creationId="{00000000-0000-0000-0000-000000000000}"/>
          </ac:spMkLst>
        </pc:spChg>
        <pc:picChg chg="mod">
          <ac:chgData name="MABEL PATIÑO" userId="S::acalidad@quimiosalud.com::bb7709eb-c708-455d-96f9-90011c64b6c5" providerId="AD" clId="Web-{1B7990BA-1515-D43B-8EAF-0231E3494FC6}" dt="2026-02-06T15:31:41.987" v="14" actId="1076"/>
          <ac:picMkLst>
            <pc:docMk/>
            <pc:sldMk cId="0" sldId="261"/>
            <ac:picMk id="15" creationId="{F1CBF0CD-558E-DA75-BFEF-FBAADE88F96E}"/>
          </ac:picMkLst>
        </pc:picChg>
        <pc:picChg chg="mod">
          <ac:chgData name="MABEL PATIÑO" userId="S::acalidad@quimiosalud.com::bb7709eb-c708-455d-96f9-90011c64b6c5" providerId="AD" clId="Web-{1B7990BA-1515-D43B-8EAF-0231E3494FC6}" dt="2026-02-06T15:31:36.065" v="12" actId="1076"/>
          <ac:picMkLst>
            <pc:docMk/>
            <pc:sldMk cId="0" sldId="261"/>
            <ac:picMk id="19" creationId="{00000000-0000-0000-0000-000000000000}"/>
          </ac:picMkLst>
        </pc:picChg>
        <pc:picChg chg="mod">
          <ac:chgData name="MABEL PATIÑO" userId="S::acalidad@quimiosalud.com::bb7709eb-c708-455d-96f9-90011c64b6c5" providerId="AD" clId="Web-{1B7990BA-1515-D43B-8EAF-0231E3494FC6}" dt="2026-02-06T15:31:28.768" v="9" actId="1076"/>
          <ac:picMkLst>
            <pc:docMk/>
            <pc:sldMk cId="0" sldId="261"/>
            <ac:picMk id="20" creationId="{00000000-0000-0000-0000-000000000000}"/>
          </ac:picMkLst>
        </pc:picChg>
      </pc:sldChg>
      <pc:sldChg chg="delSp">
        <pc:chgData name="MABEL PATIÑO" userId="S::acalidad@quimiosalud.com::bb7709eb-c708-455d-96f9-90011c64b6c5" providerId="AD" clId="Web-{1B7990BA-1515-D43B-8EAF-0231E3494FC6}" dt="2026-02-06T15:38:54.259" v="70"/>
        <pc:sldMkLst>
          <pc:docMk/>
          <pc:sldMk cId="0" sldId="265"/>
        </pc:sldMkLst>
        <pc:spChg chg="del">
          <ac:chgData name="MABEL PATIÑO" userId="S::acalidad@quimiosalud.com::bb7709eb-c708-455d-96f9-90011c64b6c5" providerId="AD" clId="Web-{1B7990BA-1515-D43B-8EAF-0231E3494FC6}" dt="2026-02-06T15:38:54.259" v="70"/>
          <ac:spMkLst>
            <pc:docMk/>
            <pc:sldMk cId="0" sldId="265"/>
            <ac:spMk id="22" creationId="{00000000-0000-0000-0000-000000000000}"/>
          </ac:spMkLst>
        </pc:spChg>
      </pc:sldChg>
      <pc:sldChg chg="delSp">
        <pc:chgData name="MABEL PATIÑO" userId="S::acalidad@quimiosalud.com::bb7709eb-c708-455d-96f9-90011c64b6c5" providerId="AD" clId="Web-{1B7990BA-1515-D43B-8EAF-0231E3494FC6}" dt="2026-02-06T15:38:38.915" v="67"/>
        <pc:sldMkLst>
          <pc:docMk/>
          <pc:sldMk cId="1489587498" sldId="270"/>
        </pc:sldMkLst>
        <pc:spChg chg="del">
          <ac:chgData name="MABEL PATIÑO" userId="S::acalidad@quimiosalud.com::bb7709eb-c708-455d-96f9-90011c64b6c5" providerId="AD" clId="Web-{1B7990BA-1515-D43B-8EAF-0231E3494FC6}" dt="2026-02-06T15:38:38.915" v="67"/>
          <ac:spMkLst>
            <pc:docMk/>
            <pc:sldMk cId="1489587498" sldId="270"/>
            <ac:spMk id="27" creationId="{00000000-0000-0000-0000-000000000000}"/>
          </ac:spMkLst>
        </pc:spChg>
      </pc:sldChg>
      <pc:sldChg chg="modSp">
        <pc:chgData name="MABEL PATIÑO" userId="S::acalidad@quimiosalud.com::bb7709eb-c708-455d-96f9-90011c64b6c5" providerId="AD" clId="Web-{1B7990BA-1515-D43B-8EAF-0231E3494FC6}" dt="2026-02-06T15:33:01.442" v="37" actId="1076"/>
        <pc:sldMkLst>
          <pc:docMk/>
          <pc:sldMk cId="1949502780" sldId="272"/>
        </pc:sldMkLst>
        <pc:spChg chg="mod">
          <ac:chgData name="MABEL PATIÑO" userId="S::acalidad@quimiosalud.com::bb7709eb-c708-455d-96f9-90011c64b6c5" providerId="AD" clId="Web-{1B7990BA-1515-D43B-8EAF-0231E3494FC6}" dt="2026-02-06T15:32:03.316" v="18" actId="14100"/>
          <ac:spMkLst>
            <pc:docMk/>
            <pc:sldMk cId="1949502780" sldId="272"/>
            <ac:spMk id="21" creationId="{00000000-0000-0000-0000-000000000000}"/>
          </ac:spMkLst>
        </pc:spChg>
        <pc:spChg chg="mod">
          <ac:chgData name="MABEL PATIÑO" userId="S::acalidad@quimiosalud.com::bb7709eb-c708-455d-96f9-90011c64b6c5" providerId="AD" clId="Web-{1B7990BA-1515-D43B-8EAF-0231E3494FC6}" dt="2026-02-06T15:33:01.239" v="36" actId="20577"/>
          <ac:spMkLst>
            <pc:docMk/>
            <pc:sldMk cId="1949502780" sldId="272"/>
            <ac:spMk id="22" creationId="{00000000-0000-0000-0000-000000000000}"/>
          </ac:spMkLst>
        </pc:spChg>
        <pc:grpChg chg="mod">
          <ac:chgData name="MABEL PATIÑO" userId="S::acalidad@quimiosalud.com::bb7709eb-c708-455d-96f9-90011c64b6c5" providerId="AD" clId="Web-{1B7990BA-1515-D43B-8EAF-0231E3494FC6}" dt="2026-02-06T15:33:01.442" v="37" actId="1076"/>
          <ac:grpSpMkLst>
            <pc:docMk/>
            <pc:sldMk cId="1949502780" sldId="272"/>
            <ac:grpSpMk id="15" creationId="{00000000-0000-0000-0000-000000000000}"/>
          </ac:grpSpMkLst>
        </pc:grpChg>
        <pc:picChg chg="mod">
          <ac:chgData name="MABEL PATIÑO" userId="S::acalidad@quimiosalud.com::bb7709eb-c708-455d-96f9-90011c64b6c5" providerId="AD" clId="Web-{1B7990BA-1515-D43B-8EAF-0231E3494FC6}" dt="2026-02-06T15:32:54.739" v="35" actId="1076"/>
          <ac:picMkLst>
            <pc:docMk/>
            <pc:sldMk cId="1949502780" sldId="272"/>
            <ac:picMk id="4" creationId="{FB9D89E5-3E2F-2C72-8B94-63A4903ED423}"/>
          </ac:picMkLst>
        </pc:picChg>
        <pc:picChg chg="mod">
          <ac:chgData name="MABEL PATIÑO" userId="S::acalidad@quimiosalud.com::bb7709eb-c708-455d-96f9-90011c64b6c5" providerId="AD" clId="Web-{1B7990BA-1515-D43B-8EAF-0231E3494FC6}" dt="2026-02-06T15:32:43.145" v="30" actId="1076"/>
          <ac:picMkLst>
            <pc:docMk/>
            <pc:sldMk cId="1949502780" sldId="272"/>
            <ac:picMk id="23" creationId="{00000000-0000-0000-0000-000000000000}"/>
          </ac:picMkLst>
        </pc:picChg>
      </pc:sldChg>
      <pc:sldChg chg="modSp">
        <pc:chgData name="MABEL PATIÑO" userId="S::acalidad@quimiosalud.com::bb7709eb-c708-455d-96f9-90011c64b6c5" providerId="AD" clId="Web-{1B7990BA-1515-D43B-8EAF-0231E3494FC6}" dt="2026-02-06T15:33:13.442" v="39" actId="1076"/>
        <pc:sldMkLst>
          <pc:docMk/>
          <pc:sldMk cId="2822512939" sldId="273"/>
        </pc:sldMkLst>
        <pc:spChg chg="mod">
          <ac:chgData name="MABEL PATIÑO" userId="S::acalidad@quimiosalud.com::bb7709eb-c708-455d-96f9-90011c64b6c5" providerId="AD" clId="Web-{1B7990BA-1515-D43B-8EAF-0231E3494FC6}" dt="2026-02-06T15:33:11.395" v="38" actId="1076"/>
          <ac:spMkLst>
            <pc:docMk/>
            <pc:sldMk cId="2822512939" sldId="273"/>
            <ac:spMk id="17" creationId="{00000000-0000-0000-0000-000000000000}"/>
          </ac:spMkLst>
        </pc:spChg>
        <pc:picChg chg="mod">
          <ac:chgData name="MABEL PATIÑO" userId="S::acalidad@quimiosalud.com::bb7709eb-c708-455d-96f9-90011c64b6c5" providerId="AD" clId="Web-{1B7990BA-1515-D43B-8EAF-0231E3494FC6}" dt="2026-02-06T15:33:13.442" v="39" actId="1076"/>
          <ac:picMkLst>
            <pc:docMk/>
            <pc:sldMk cId="2822512939" sldId="273"/>
            <ac:picMk id="5" creationId="{85A8794C-020F-E64E-5D56-9B191A43F417}"/>
          </ac:picMkLst>
        </pc:picChg>
      </pc:sldChg>
      <pc:sldChg chg="modSp">
        <pc:chgData name="MABEL PATIÑO" userId="S::acalidad@quimiosalud.com::bb7709eb-c708-455d-96f9-90011c64b6c5" providerId="AD" clId="Web-{1B7990BA-1515-D43B-8EAF-0231E3494FC6}" dt="2026-02-06T15:34:02.521" v="50" actId="1076"/>
        <pc:sldMkLst>
          <pc:docMk/>
          <pc:sldMk cId="3931140566" sldId="275"/>
        </pc:sldMkLst>
        <pc:picChg chg="mod">
          <ac:chgData name="MABEL PATIÑO" userId="S::acalidad@quimiosalud.com::bb7709eb-c708-455d-96f9-90011c64b6c5" providerId="AD" clId="Web-{1B7990BA-1515-D43B-8EAF-0231E3494FC6}" dt="2026-02-06T15:34:00.474" v="49" actId="1076"/>
          <ac:picMkLst>
            <pc:docMk/>
            <pc:sldMk cId="3931140566" sldId="275"/>
            <ac:picMk id="5" creationId="{E5492F16-8826-5946-1B30-388B69EA01C4}"/>
          </ac:picMkLst>
        </pc:picChg>
        <pc:picChg chg="mod">
          <ac:chgData name="MABEL PATIÑO" userId="S::acalidad@quimiosalud.com::bb7709eb-c708-455d-96f9-90011c64b6c5" providerId="AD" clId="Web-{1B7990BA-1515-D43B-8EAF-0231E3494FC6}" dt="2026-02-06T15:34:02.521" v="50" actId="1076"/>
          <ac:picMkLst>
            <pc:docMk/>
            <pc:sldMk cId="3931140566" sldId="275"/>
            <ac:picMk id="2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47323-AA33-4A0F-86A2-49186F52285D}" type="datetimeFigureOut">
              <a:rPr lang="es-CO" smtClean="0"/>
              <a:t>6/02/2026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9D593-3027-4AE2-BEE3-3840E1DEBFB5}" type="slidenum">
              <a:rPr lang="es-CO" smtClean="0"/>
              <a:t>‹Nº›</a:t>
            </a:fld>
            <a:endParaRPr lang="es-CO"/>
          </a:p>
        </p:txBody>
      </p:sp>
    </p:spTree>
    <p:extLst>
      <p:ext uri="{BB962C8B-B14F-4D97-AF65-F5344CB8AC3E}">
        <p14:creationId xmlns:p14="http://schemas.microsoft.com/office/powerpoint/2010/main" val="381698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4A9D593-3027-4AE2-BEE3-3840E1DEBFB5}" type="slidenum">
              <a:rPr lang="es-CO" smtClean="0"/>
              <a:t>3</a:t>
            </a:fld>
            <a:endParaRPr lang="es-CO"/>
          </a:p>
        </p:txBody>
      </p:sp>
    </p:spTree>
    <p:extLst>
      <p:ext uri="{BB962C8B-B14F-4D97-AF65-F5344CB8AC3E}">
        <p14:creationId xmlns:p14="http://schemas.microsoft.com/office/powerpoint/2010/main" val="45732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4A9D593-3027-4AE2-BEE3-3840E1DEBFB5}" type="slidenum">
              <a:rPr lang="es-CO" smtClean="0"/>
              <a:t>4</a:t>
            </a:fld>
            <a:endParaRPr lang="es-CO"/>
          </a:p>
        </p:txBody>
      </p:sp>
    </p:spTree>
    <p:extLst>
      <p:ext uri="{BB962C8B-B14F-4D97-AF65-F5344CB8AC3E}">
        <p14:creationId xmlns:p14="http://schemas.microsoft.com/office/powerpoint/2010/main" val="111038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3195638"/>
            <a:ext cx="15544800" cy="2205038"/>
          </a:xfrm>
        </p:spPr>
        <p:txBody>
          <a:bodyPr/>
          <a:lstStyle/>
          <a:p>
            <a:r>
              <a:rPr lang="en-US"/>
              <a:t>Clic para editar título</a:t>
            </a:r>
            <a:endParaRPr lang="es-ES"/>
          </a:p>
        </p:txBody>
      </p:sp>
      <p:sp>
        <p:nvSpPr>
          <p:cNvPr id="3" name="Subtítulo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Haga clic para modificar el estilo de subtítulo del patrón</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338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66943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258800" y="411958"/>
            <a:ext cx="4114800" cy="8777288"/>
          </a:xfrm>
        </p:spPr>
        <p:txBody>
          <a:bodyPr vert="eaVert"/>
          <a:lstStyle/>
          <a:p>
            <a:r>
              <a:rPr lang="en-US"/>
              <a:t>Clic para editar título</a:t>
            </a:r>
            <a:endParaRPr lang="es-ES"/>
          </a:p>
        </p:txBody>
      </p:sp>
      <p:sp>
        <p:nvSpPr>
          <p:cNvPr id="3" name="Marcador de texto vertical 2"/>
          <p:cNvSpPr>
            <a:spLocks noGrp="1"/>
          </p:cNvSpPr>
          <p:nvPr>
            <p:ph type="body" orient="vert" idx="1"/>
          </p:nvPr>
        </p:nvSpPr>
        <p:spPr>
          <a:xfrm>
            <a:off x="914400" y="411958"/>
            <a:ext cx="12039600" cy="8777288"/>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6030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3552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44626" y="6610351"/>
            <a:ext cx="15544800" cy="2043113"/>
          </a:xfrm>
        </p:spPr>
        <p:txBody>
          <a:bodyPr anchor="t"/>
          <a:lstStyle>
            <a:lvl1pPr algn="l">
              <a:defRPr sz="7100" b="1" cap="all"/>
            </a:lvl1pPr>
          </a:lstStyle>
          <a:p>
            <a:r>
              <a:rPr lang="en-US"/>
              <a:t>Clic para editar título</a:t>
            </a:r>
            <a:endParaRPr lang="es-ES"/>
          </a:p>
        </p:txBody>
      </p:sp>
      <p:sp>
        <p:nvSpPr>
          <p:cNvPr id="3" name="Marcador de texto 2"/>
          <p:cNvSpPr>
            <a:spLocks noGrp="1"/>
          </p:cNvSpPr>
          <p:nvPr>
            <p:ph type="body" idx="1"/>
          </p:nvPr>
        </p:nvSpPr>
        <p:spPr>
          <a:xfrm>
            <a:off x="1444626" y="4360070"/>
            <a:ext cx="15544800" cy="2250281"/>
          </a:xfrm>
        </p:spPr>
        <p:txBody>
          <a:bodyPr anchor="b"/>
          <a:lstStyle>
            <a:lvl1pPr marL="0" indent="0">
              <a:buNone/>
              <a:defRPr sz="3600">
                <a:solidFill>
                  <a:schemeClr val="tx1">
                    <a:tint val="75000"/>
                  </a:schemeClr>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4978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sz="half" idx="1"/>
          </p:nvPr>
        </p:nvSpPr>
        <p:spPr>
          <a:xfrm>
            <a:off x="914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9296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fecha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7769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Clic para editar título</a:t>
            </a:r>
            <a:endParaRPr lang="es-ES"/>
          </a:p>
        </p:txBody>
      </p:sp>
      <p:sp>
        <p:nvSpPr>
          <p:cNvPr id="3" name="Marcador de texto 2"/>
          <p:cNvSpPr>
            <a:spLocks noGrp="1"/>
          </p:cNvSpPr>
          <p:nvPr>
            <p:ph type="body" idx="1"/>
          </p:nvPr>
        </p:nvSpPr>
        <p:spPr>
          <a:xfrm>
            <a:off x="914400" y="2302670"/>
            <a:ext cx="8080376"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Haga clic para modificar el estilo de texto del patrón</a:t>
            </a:r>
          </a:p>
        </p:txBody>
      </p:sp>
      <p:sp>
        <p:nvSpPr>
          <p:cNvPr id="4" name="Marcador de contenido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9290051" y="2302670"/>
            <a:ext cx="8083550"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Haga clic para modificar el estilo de texto del patrón</a:t>
            </a:r>
          </a:p>
        </p:txBody>
      </p:sp>
      <p:sp>
        <p:nvSpPr>
          <p:cNvPr id="6" name="Marcador de contenido 5"/>
          <p:cNvSpPr>
            <a:spLocks noGrp="1"/>
          </p:cNvSpPr>
          <p:nvPr>
            <p:ph sz="quarter" idx="4"/>
          </p:nvPr>
        </p:nvSpPr>
        <p:spPr>
          <a:xfrm>
            <a:off x="929005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7" name="Marcador de fecha 6"/>
          <p:cNvSpPr>
            <a:spLocks noGrp="1"/>
          </p:cNvSpPr>
          <p:nvPr>
            <p:ph type="dt" sz="half" idx="10"/>
          </p:nvPr>
        </p:nvSpPr>
        <p:spPr/>
        <p:txBody>
          <a:bodyPr/>
          <a:lstStyle/>
          <a:p>
            <a:fld id="{1D8BD707-D9CF-40AE-B4C6-C98DA3205C09}" type="datetimeFigureOut">
              <a:rPr lang="en-US" smtClean="0"/>
              <a:pPr/>
              <a:t>2/6/2026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6751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fecha 2"/>
          <p:cNvSpPr>
            <a:spLocks noGrp="1"/>
          </p:cNvSpPr>
          <p:nvPr>
            <p:ph type="dt" sz="half" idx="10"/>
          </p:nvPr>
        </p:nvSpPr>
        <p:spPr/>
        <p:txBody>
          <a:bodyPr/>
          <a:lstStyle/>
          <a:p>
            <a:fld id="{1D8BD707-D9CF-40AE-B4C6-C98DA3205C09}" type="datetimeFigureOut">
              <a:rPr lang="en-US" smtClean="0"/>
              <a:pPr/>
              <a:t>2/6/2026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8028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8BD707-D9CF-40AE-B4C6-C98DA3205C09}" type="datetimeFigureOut">
              <a:rPr lang="en-US" smtClean="0"/>
              <a:pPr/>
              <a:t>2/6/2026</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4462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14401" y="409575"/>
            <a:ext cx="6016626" cy="1743075"/>
          </a:xfrm>
        </p:spPr>
        <p:txBody>
          <a:bodyPr anchor="b"/>
          <a:lstStyle>
            <a:lvl1pPr algn="l">
              <a:defRPr sz="3600" b="1"/>
            </a:lvl1pPr>
          </a:lstStyle>
          <a:p>
            <a:r>
              <a:rPr lang="en-US"/>
              <a:t>Clic para editar título</a:t>
            </a:r>
            <a:endParaRPr lang="es-ES"/>
          </a:p>
        </p:txBody>
      </p:sp>
      <p:sp>
        <p:nvSpPr>
          <p:cNvPr id="3" name="Marcador de contenido 2"/>
          <p:cNvSpPr>
            <a:spLocks noGrp="1"/>
          </p:cNvSpPr>
          <p:nvPr>
            <p:ph idx="1"/>
          </p:nvPr>
        </p:nvSpPr>
        <p:spPr>
          <a:xfrm>
            <a:off x="7150100"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914401" y="2152651"/>
            <a:ext cx="6016626" cy="7036595"/>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02529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584576" y="7200900"/>
            <a:ext cx="10972800" cy="850107"/>
          </a:xfrm>
        </p:spPr>
        <p:txBody>
          <a:bodyPr anchor="b"/>
          <a:lstStyle>
            <a:lvl1pPr algn="l">
              <a:defRPr sz="3600" b="1"/>
            </a:lvl1pPr>
          </a:lstStyle>
          <a:p>
            <a:r>
              <a:rPr lang="en-US"/>
              <a:t>Clic para editar título</a:t>
            </a:r>
            <a:endParaRPr lang="es-ES"/>
          </a:p>
        </p:txBody>
      </p:sp>
      <p:sp>
        <p:nvSpPr>
          <p:cNvPr id="3" name="Marcador de posición de imagen 2"/>
          <p:cNvSpPr>
            <a:spLocks noGrp="1"/>
          </p:cNvSpPr>
          <p:nvPr>
            <p:ph type="pic" idx="1"/>
          </p:nvPr>
        </p:nvSpPr>
        <p:spPr>
          <a:xfrm>
            <a:off x="3584576" y="919163"/>
            <a:ext cx="10972800" cy="6172200"/>
          </a:xfrm>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endParaRPr lang="es-ES"/>
          </a:p>
        </p:txBody>
      </p:sp>
      <p:sp>
        <p:nvSpPr>
          <p:cNvPr id="4" name="Marcador de texto 3"/>
          <p:cNvSpPr>
            <a:spLocks noGrp="1"/>
          </p:cNvSpPr>
          <p:nvPr>
            <p:ph type="body" sz="half" idx="2"/>
          </p:nvPr>
        </p:nvSpPr>
        <p:spPr>
          <a:xfrm>
            <a:off x="3584576" y="8051007"/>
            <a:ext cx="10972800" cy="1207293"/>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25989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19395"/>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14400" y="411957"/>
            <a:ext cx="16459200" cy="1714500"/>
          </a:xfrm>
          <a:prstGeom prst="rect">
            <a:avLst/>
          </a:prstGeom>
        </p:spPr>
        <p:txBody>
          <a:bodyPr vert="horz" lIns="163284" tIns="81642" rIns="163284" bIns="81642" rtlCol="0" anchor="ctr">
            <a:normAutofit/>
          </a:bodyPr>
          <a:lstStyle/>
          <a:p>
            <a:r>
              <a:rPr lang="en-US"/>
              <a:t>Clic para editar título</a:t>
            </a:r>
            <a:endParaRPr lang="es-ES"/>
          </a:p>
        </p:txBody>
      </p:sp>
      <p:sp>
        <p:nvSpPr>
          <p:cNvPr id="3" name="Marcador de texto 2"/>
          <p:cNvSpPr>
            <a:spLocks noGrp="1"/>
          </p:cNvSpPr>
          <p:nvPr>
            <p:ph type="body" idx="1"/>
          </p:nvPr>
        </p:nvSpPr>
        <p:spPr>
          <a:xfrm>
            <a:off x="914400" y="2400301"/>
            <a:ext cx="16459200" cy="6788945"/>
          </a:xfrm>
          <a:prstGeom prst="rect">
            <a:avLst/>
          </a:prstGeom>
        </p:spPr>
        <p:txBody>
          <a:bodyPr vert="horz" lIns="163284" tIns="81642" rIns="163284" bIns="81642"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a:defRPr sz="2100">
                <a:solidFill>
                  <a:schemeClr val="tx1">
                    <a:tint val="75000"/>
                  </a:schemeClr>
                </a:solidFill>
              </a:defRPr>
            </a:lvl1pPr>
          </a:lstStyle>
          <a:p>
            <a:fld id="{1D8BD707-D9CF-40AE-B4C6-C98DA3205C09}" type="datetimeFigureOut">
              <a:rPr lang="en-US" smtClean="0"/>
              <a:pPr/>
              <a:t>2/6/2026</a:t>
            </a:fld>
            <a:endParaRPr lang="en-US"/>
          </a:p>
        </p:txBody>
      </p:sp>
      <p:sp>
        <p:nvSpPr>
          <p:cNvPr id="5" name="Marcador de pie de página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a:defRPr sz="21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3106400" y="9534526"/>
            <a:ext cx="4267200" cy="547688"/>
          </a:xfrm>
          <a:prstGeom prst="rect">
            <a:avLst/>
          </a:prstGeom>
        </p:spPr>
        <p:txBody>
          <a:bodyPr vert="horz" lIns="163284" tIns="81642" rIns="163284" bIns="81642" rtlCol="0" anchor="ctr"/>
          <a:lstStyle>
            <a:lvl1pPr algn="r">
              <a:defRPr sz="21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620609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816422" rtl="0" eaLnBrk="1" latinLnBrk="0" hangingPunct="1">
        <a:spcBef>
          <a:spcPct val="0"/>
        </a:spcBef>
        <a:buNone/>
        <a:defRPr sz="7900" kern="1200">
          <a:solidFill>
            <a:schemeClr val="tx1"/>
          </a:solidFill>
          <a:latin typeface="+mj-lt"/>
          <a:ea typeface="+mj-ea"/>
          <a:cs typeface="+mj-cs"/>
        </a:defRPr>
      </a:lvl1pPr>
    </p:titleStyle>
    <p:body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s-E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78427" y="1725706"/>
            <a:ext cx="11790176" cy="4243790"/>
          </a:xfrm>
          <a:prstGeom prst="rect">
            <a:avLst/>
          </a:prstGeom>
        </p:spPr>
        <p:txBody>
          <a:bodyPr wrap="square" lIns="0" tIns="0" rIns="0" bIns="0" rtlCol="0" anchor="t">
            <a:spAutoFit/>
          </a:bodyPr>
          <a:lstStyle/>
          <a:p>
            <a:pPr>
              <a:lnSpc>
                <a:spcPts val="11440"/>
              </a:lnSpc>
            </a:pPr>
            <a:r>
              <a:rPr lang="es-ES" sz="6600" dirty="0">
                <a:solidFill>
                  <a:srgbClr val="FFFFFF"/>
                </a:solidFill>
                <a:latin typeface="Telegraf Medium Bold"/>
              </a:rPr>
              <a:t>Protocolos de atención a la ciudadanía con enfoque diferencial</a:t>
            </a:r>
          </a:p>
        </p:txBody>
      </p:sp>
      <p:pic>
        <p:nvPicPr>
          <p:cNvPr id="11" name="Imagen 10"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9700" y="1070264"/>
            <a:ext cx="5028339" cy="6096000"/>
          </a:xfrm>
          <a:prstGeom prst="rect">
            <a:avLst/>
          </a:prstGeom>
        </p:spPr>
      </p:pic>
      <p:grpSp>
        <p:nvGrpSpPr>
          <p:cNvPr id="5" name="Group 5"/>
          <p:cNvGrpSpPr/>
          <p:nvPr/>
        </p:nvGrpSpPr>
        <p:grpSpPr>
          <a:xfrm>
            <a:off x="0" y="7316402"/>
            <a:ext cx="18090995" cy="2952942"/>
            <a:chOff x="0" y="0"/>
            <a:chExt cx="6350000" cy="1908742"/>
          </a:xfrm>
        </p:grpSpPr>
        <p:sp>
          <p:nvSpPr>
            <p:cNvPr id="6" name="Freeform 6"/>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txBody>
            <a:bodyPr/>
            <a:lstStyle/>
            <a:p>
              <a:endParaRPr lang="es-CO"/>
            </a:p>
          </p:txBody>
        </p:sp>
      </p:grpSp>
      <p:pic>
        <p:nvPicPr>
          <p:cNvPr id="9" name="Imagen 8" descr="med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810500"/>
            <a:ext cx="3945081" cy="16852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144" y="4174055"/>
            <a:ext cx="18065712" cy="5731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txBody>
            <a:bodyPr/>
            <a:lstStyle/>
            <a:p>
              <a:endParaRPr lang="es-CO"/>
            </a:p>
          </p:txBody>
        </p:sp>
      </p:grpSp>
      <p:pic>
        <p:nvPicPr>
          <p:cNvPr id="16" name="Imagen 15"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sp>
        <p:nvSpPr>
          <p:cNvPr id="17" name="TextBox 14"/>
          <p:cNvSpPr txBox="1"/>
          <p:nvPr/>
        </p:nvSpPr>
        <p:spPr>
          <a:xfrm>
            <a:off x="4264532" y="393078"/>
            <a:ext cx="9436963" cy="742618"/>
          </a:xfrm>
          <a:prstGeom prst="rect">
            <a:avLst/>
          </a:prstGeom>
        </p:spPr>
        <p:txBody>
          <a:bodyPr lIns="0" tIns="0" rIns="0" bIns="0" rtlCol="0" anchor="t">
            <a:spAutoFit/>
          </a:bodyPr>
          <a:lstStyle/>
          <a:p>
            <a:pPr algn="ctr">
              <a:lnSpc>
                <a:spcPts val="5749"/>
              </a:lnSpc>
            </a:pPr>
            <a:r>
              <a:rPr lang="en-US" sz="5000" b="1" dirty="0">
                <a:solidFill>
                  <a:schemeClr val="bg1"/>
                </a:solidFill>
                <a:latin typeface="Telegraf Medium Bold"/>
              </a:rPr>
              <a:t>PERSONAS CON DISCAPACIDAD </a:t>
            </a:r>
          </a:p>
        </p:txBody>
      </p:sp>
      <p:pic>
        <p:nvPicPr>
          <p:cNvPr id="19" name="Imagen 18"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5" y="1154599"/>
            <a:ext cx="3288711" cy="5067300"/>
          </a:xfrm>
          <a:prstGeom prst="rect">
            <a:avLst/>
          </a:prstGeom>
        </p:spPr>
      </p:pic>
      <p:pic>
        <p:nvPicPr>
          <p:cNvPr id="20" name="Imagen 19"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3634" y="5524500"/>
            <a:ext cx="3463222" cy="4381500"/>
          </a:xfrm>
          <a:prstGeom prst="rect">
            <a:avLst/>
          </a:prstGeom>
        </p:spPr>
      </p:pic>
      <p:pic>
        <p:nvPicPr>
          <p:cNvPr id="5" name="Imagen 4">
            <a:extLst>
              <a:ext uri="{FF2B5EF4-FFF2-40B4-BE49-F238E27FC236}">
                <a16:creationId xmlns:a16="http://schemas.microsoft.com/office/drawing/2014/main" id="{85A8794C-020F-E64E-5D56-9B191A43F417}"/>
              </a:ext>
            </a:extLst>
          </p:cNvPr>
          <p:cNvPicPr>
            <a:picLocks noChangeAspect="1"/>
          </p:cNvPicPr>
          <p:nvPr/>
        </p:nvPicPr>
        <p:blipFill rotWithShape="1">
          <a:blip r:embed="rId5"/>
          <a:srcRect l="47658" t="17707" r="7758" b="10418"/>
          <a:stretch/>
        </p:blipFill>
        <p:spPr>
          <a:xfrm>
            <a:off x="3260655" y="1588126"/>
            <a:ext cx="11469078" cy="7448550"/>
          </a:xfrm>
          <a:prstGeom prst="rect">
            <a:avLst/>
          </a:prstGeom>
        </p:spPr>
      </p:pic>
    </p:spTree>
    <p:extLst>
      <p:ext uri="{BB962C8B-B14F-4D97-AF65-F5344CB8AC3E}">
        <p14:creationId xmlns:p14="http://schemas.microsoft.com/office/powerpoint/2010/main" val="282251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144" y="4174055"/>
            <a:ext cx="18065712" cy="5731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txBody>
            <a:bodyPr/>
            <a:lstStyle/>
            <a:p>
              <a:endParaRPr lang="es-CO"/>
            </a:p>
          </p:txBody>
        </p:sp>
      </p:grpSp>
      <p:pic>
        <p:nvPicPr>
          <p:cNvPr id="16" name="Imagen 15"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pic>
        <p:nvPicPr>
          <p:cNvPr id="19" name="Imagen 18"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5" y="1154599"/>
            <a:ext cx="3288711" cy="5067300"/>
          </a:xfrm>
          <a:prstGeom prst="rect">
            <a:avLst/>
          </a:prstGeom>
        </p:spPr>
      </p:pic>
      <p:pic>
        <p:nvPicPr>
          <p:cNvPr id="20" name="Imagen 19"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3634" y="5524500"/>
            <a:ext cx="3463222" cy="4381500"/>
          </a:xfrm>
          <a:prstGeom prst="rect">
            <a:avLst/>
          </a:prstGeom>
        </p:spPr>
      </p:pic>
      <p:pic>
        <p:nvPicPr>
          <p:cNvPr id="6" name="Imagen 5">
            <a:extLst>
              <a:ext uri="{FF2B5EF4-FFF2-40B4-BE49-F238E27FC236}">
                <a16:creationId xmlns:a16="http://schemas.microsoft.com/office/drawing/2014/main" id="{9C80D0E6-7425-135C-7718-155BC901DAEE}"/>
              </a:ext>
            </a:extLst>
          </p:cNvPr>
          <p:cNvPicPr>
            <a:picLocks noChangeAspect="1"/>
          </p:cNvPicPr>
          <p:nvPr/>
        </p:nvPicPr>
        <p:blipFill rotWithShape="1">
          <a:blip r:embed="rId5"/>
          <a:srcRect l="1391" t="16667" r="54100" b="11459"/>
          <a:stretch/>
        </p:blipFill>
        <p:spPr>
          <a:xfrm>
            <a:off x="3886200" y="501568"/>
            <a:ext cx="10707079" cy="9404431"/>
          </a:xfrm>
          <a:prstGeom prst="rect">
            <a:avLst/>
          </a:prstGeom>
        </p:spPr>
      </p:pic>
    </p:spTree>
    <p:extLst>
      <p:ext uri="{BB962C8B-B14F-4D97-AF65-F5344CB8AC3E}">
        <p14:creationId xmlns:p14="http://schemas.microsoft.com/office/powerpoint/2010/main" val="373961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144" y="4174055"/>
            <a:ext cx="18065712" cy="5731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txBody>
            <a:bodyPr/>
            <a:lstStyle/>
            <a:p>
              <a:endParaRPr lang="es-CO"/>
            </a:p>
          </p:txBody>
        </p:sp>
      </p:grpSp>
      <p:pic>
        <p:nvPicPr>
          <p:cNvPr id="16" name="Imagen 15"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pic>
        <p:nvPicPr>
          <p:cNvPr id="19" name="Imagen 18"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5" y="1154599"/>
            <a:ext cx="3288711" cy="5067300"/>
          </a:xfrm>
          <a:prstGeom prst="rect">
            <a:avLst/>
          </a:prstGeom>
        </p:spPr>
      </p:pic>
      <p:pic>
        <p:nvPicPr>
          <p:cNvPr id="20" name="Imagen 19"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7762" y="4703472"/>
            <a:ext cx="3463222" cy="4381500"/>
          </a:xfrm>
          <a:prstGeom prst="rect">
            <a:avLst/>
          </a:prstGeom>
        </p:spPr>
      </p:pic>
      <p:pic>
        <p:nvPicPr>
          <p:cNvPr id="5" name="Imagen 4">
            <a:extLst>
              <a:ext uri="{FF2B5EF4-FFF2-40B4-BE49-F238E27FC236}">
                <a16:creationId xmlns:a16="http://schemas.microsoft.com/office/drawing/2014/main" id="{E5492F16-8826-5946-1B30-388B69EA01C4}"/>
              </a:ext>
            </a:extLst>
          </p:cNvPr>
          <p:cNvPicPr>
            <a:picLocks noChangeAspect="1"/>
          </p:cNvPicPr>
          <p:nvPr/>
        </p:nvPicPr>
        <p:blipFill rotWithShape="1">
          <a:blip r:embed="rId5"/>
          <a:srcRect l="1391" t="44791" r="52928" b="25000"/>
          <a:stretch/>
        </p:blipFill>
        <p:spPr>
          <a:xfrm>
            <a:off x="3866714" y="1557063"/>
            <a:ext cx="10541046" cy="6276745"/>
          </a:xfrm>
          <a:prstGeom prst="rect">
            <a:avLst/>
          </a:prstGeom>
        </p:spPr>
      </p:pic>
    </p:spTree>
    <p:extLst>
      <p:ext uri="{BB962C8B-B14F-4D97-AF65-F5344CB8AC3E}">
        <p14:creationId xmlns:p14="http://schemas.microsoft.com/office/powerpoint/2010/main" val="393114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3E37D06B-78E1-40ED-8A0E-814DF0ADB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628900"/>
            <a:ext cx="13639800" cy="4620999"/>
          </a:xfrm>
          <a:prstGeom prst="rect">
            <a:avLst/>
          </a:prstGeom>
        </p:spPr>
      </p:pic>
    </p:spTree>
    <p:extLst>
      <p:ext uri="{BB962C8B-B14F-4D97-AF65-F5344CB8AC3E}">
        <p14:creationId xmlns:p14="http://schemas.microsoft.com/office/powerpoint/2010/main" val="256658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grpSp>
        <p:nvGrpSpPr>
          <p:cNvPr id="2" name="Group 2"/>
          <p:cNvGrpSpPr/>
          <p:nvPr/>
        </p:nvGrpSpPr>
        <p:grpSpPr>
          <a:xfrm>
            <a:off x="228600" y="6286500"/>
            <a:ext cx="17830800" cy="3810000"/>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CO"/>
            </a:p>
          </p:txBody>
        </p:sp>
      </p:grpSp>
      <p:sp>
        <p:nvSpPr>
          <p:cNvPr id="6" name="TextBox 6"/>
          <p:cNvSpPr txBox="1"/>
          <p:nvPr/>
        </p:nvSpPr>
        <p:spPr>
          <a:xfrm>
            <a:off x="4191000" y="679307"/>
            <a:ext cx="12240627" cy="2192908"/>
          </a:xfrm>
          <a:prstGeom prst="rect">
            <a:avLst/>
          </a:prstGeom>
        </p:spPr>
        <p:txBody>
          <a:bodyPr wrap="square" lIns="0" tIns="0" rIns="0" bIns="0" rtlCol="0" anchor="t">
            <a:spAutoFit/>
          </a:bodyPr>
          <a:lstStyle/>
          <a:p>
            <a:pPr algn="ctr">
              <a:lnSpc>
                <a:spcPts val="5749"/>
              </a:lnSpc>
            </a:pPr>
            <a:endParaRPr lang="en-US" sz="5000" dirty="0">
              <a:solidFill>
                <a:schemeClr val="bg1">
                  <a:lumMod val="50000"/>
                </a:schemeClr>
              </a:solidFill>
              <a:latin typeface="Telegraf Medium Bold"/>
            </a:endParaRPr>
          </a:p>
          <a:p>
            <a:pPr algn="ctr">
              <a:lnSpc>
                <a:spcPts val="5749"/>
              </a:lnSpc>
            </a:pPr>
            <a:endParaRPr lang="en-US" sz="5000" dirty="0">
              <a:solidFill>
                <a:schemeClr val="bg1">
                  <a:lumMod val="50000"/>
                </a:schemeClr>
              </a:solidFill>
              <a:latin typeface="Telegraf Medium Bold"/>
            </a:endParaRPr>
          </a:p>
          <a:p>
            <a:pPr algn="ctr">
              <a:lnSpc>
                <a:spcPts val="5749"/>
              </a:lnSpc>
            </a:pPr>
            <a:endParaRPr lang="en-US" sz="5000" dirty="0">
              <a:solidFill>
                <a:schemeClr val="bg1">
                  <a:lumMod val="50000"/>
                </a:schemeClr>
              </a:solidFill>
              <a:latin typeface="Telegraf Medium Bold"/>
            </a:endParaRPr>
          </a:p>
        </p:txBody>
      </p:sp>
      <p:pic>
        <p:nvPicPr>
          <p:cNvPr id="9" name="Imagen 8" descr="medlogo.png">
            <a:extLst>
              <a:ext uri="{FF2B5EF4-FFF2-40B4-BE49-F238E27FC236}">
                <a16:creationId xmlns:a16="http://schemas.microsoft.com/office/drawing/2014/main" id="{D79A74D0-5164-4FC8-90B2-7C6000365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73" y="342900"/>
            <a:ext cx="3200400" cy="1096433"/>
          </a:xfrm>
          <a:prstGeom prst="rect">
            <a:avLst/>
          </a:prstGeom>
        </p:spPr>
      </p:pic>
      <p:sp>
        <p:nvSpPr>
          <p:cNvPr id="4" name="CuadroTexto 3">
            <a:extLst>
              <a:ext uri="{FF2B5EF4-FFF2-40B4-BE49-F238E27FC236}">
                <a16:creationId xmlns:a16="http://schemas.microsoft.com/office/drawing/2014/main" id="{7CC5AE77-02A7-FDF2-0AB8-1684527D64F4}"/>
              </a:ext>
            </a:extLst>
          </p:cNvPr>
          <p:cNvSpPr txBox="1"/>
          <p:nvPr/>
        </p:nvSpPr>
        <p:spPr>
          <a:xfrm>
            <a:off x="990600" y="4112041"/>
            <a:ext cx="15136226" cy="2215991"/>
          </a:xfrm>
          <a:prstGeom prst="rect">
            <a:avLst/>
          </a:prstGeom>
          <a:noFill/>
        </p:spPr>
        <p:txBody>
          <a:bodyPr wrap="square" rtlCol="0">
            <a:spAutoFit/>
          </a:bodyPr>
          <a:lstStyle/>
          <a:p>
            <a:r>
              <a:rPr lang="es-ES" sz="4000" dirty="0"/>
              <a:t>Gestionar la inclusión de las acciones diferenciales dirigidos a personas en vulnerabilidad, a través de la elaboración de lineamientos, con el fin de incidir en la promoción social de su salud.</a:t>
            </a:r>
          </a:p>
          <a:p>
            <a:endParaRPr lang="es-CO" dirty="0"/>
          </a:p>
        </p:txBody>
      </p:sp>
      <p:sp>
        <p:nvSpPr>
          <p:cNvPr id="5" name="Rectángulo 4">
            <a:extLst>
              <a:ext uri="{FF2B5EF4-FFF2-40B4-BE49-F238E27FC236}">
                <a16:creationId xmlns:a16="http://schemas.microsoft.com/office/drawing/2014/main" id="{3D1D49DB-812D-BB19-9DFD-514340E49DD7}"/>
              </a:ext>
            </a:extLst>
          </p:cNvPr>
          <p:cNvSpPr/>
          <p:nvPr/>
        </p:nvSpPr>
        <p:spPr>
          <a:xfrm>
            <a:off x="5967874" y="1821988"/>
            <a:ext cx="4356449" cy="1323439"/>
          </a:xfrm>
          <a:prstGeom prst="rect">
            <a:avLst/>
          </a:prstGeom>
          <a:noFill/>
        </p:spPr>
        <p:txBody>
          <a:bodyPr wrap="none" lIns="91440" tIns="45720" rIns="91440" bIns="45720">
            <a:spAutoFit/>
          </a:bodyPr>
          <a:lstStyle/>
          <a:p>
            <a:pPr algn="ctr"/>
            <a:r>
              <a:rPr lang="es-E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OBJETIVO</a:t>
            </a:r>
            <a:endParaRPr lang="es-E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1"/>
          <p:cNvGrpSpPr/>
          <p:nvPr/>
        </p:nvGrpSpPr>
        <p:grpSpPr>
          <a:xfrm>
            <a:off x="0" y="6508349"/>
            <a:ext cx="18288000" cy="3778651"/>
            <a:chOff x="0" y="0"/>
            <a:chExt cx="6350000" cy="1908742"/>
          </a:xfrm>
          <a:solidFill>
            <a:srgbClr val="319395"/>
          </a:solidFill>
        </p:grpSpPr>
        <p:sp>
          <p:nvSpPr>
            <p:cNvPr id="22" name="Freeform 22"/>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grpFill/>
          </p:spPr>
          <p:txBody>
            <a:bodyPr/>
            <a:lstStyle/>
            <a:p>
              <a:endParaRPr lang="es-CO"/>
            </a:p>
          </p:txBody>
        </p:sp>
      </p:grpSp>
      <p:sp>
        <p:nvSpPr>
          <p:cNvPr id="3" name="TextBox 3"/>
          <p:cNvSpPr txBox="1"/>
          <p:nvPr/>
        </p:nvSpPr>
        <p:spPr>
          <a:xfrm>
            <a:off x="7411539" y="500643"/>
            <a:ext cx="9802247" cy="730969"/>
          </a:xfrm>
          <a:prstGeom prst="rect">
            <a:avLst/>
          </a:prstGeom>
        </p:spPr>
        <p:txBody>
          <a:bodyPr wrap="square" lIns="0" tIns="0" rIns="0" bIns="0" rtlCol="0" anchor="t">
            <a:spAutoFit/>
          </a:bodyPr>
          <a:lstStyle/>
          <a:p>
            <a:pPr>
              <a:lnSpc>
                <a:spcPts val="5749"/>
              </a:lnSpc>
            </a:pPr>
            <a:r>
              <a:rPr lang="es-ES" sz="5000" dirty="0">
                <a:solidFill>
                  <a:srgbClr val="7F7F7F"/>
                </a:solidFill>
                <a:latin typeface="Telegraf Medium Bold"/>
              </a:rPr>
              <a:t>DEFINICIONES</a:t>
            </a:r>
          </a:p>
        </p:txBody>
      </p:sp>
      <p:grpSp>
        <p:nvGrpSpPr>
          <p:cNvPr id="6" name="Group 6"/>
          <p:cNvGrpSpPr/>
          <p:nvPr/>
        </p:nvGrpSpPr>
        <p:grpSpPr>
          <a:xfrm>
            <a:off x="626739" y="1496007"/>
            <a:ext cx="9006191" cy="2103132"/>
            <a:chOff x="-383548" y="-596125"/>
            <a:chExt cx="12008255" cy="2804181"/>
          </a:xfrm>
        </p:grpSpPr>
        <p:grpSp>
          <p:nvGrpSpPr>
            <p:cNvPr id="7" name="Group 7"/>
            <p:cNvGrpSpPr/>
            <p:nvPr/>
          </p:nvGrpSpPr>
          <p:grpSpPr>
            <a:xfrm>
              <a:off x="-383548" y="-596125"/>
              <a:ext cx="708788" cy="711965"/>
              <a:chOff x="-3420854" y="-5316824"/>
              <a:chExt cx="6321661" cy="6350000"/>
            </a:xfrm>
          </p:grpSpPr>
          <p:sp>
            <p:nvSpPr>
              <p:cNvPr id="8" name="Freeform 8"/>
              <p:cNvSpPr/>
              <p:nvPr/>
            </p:nvSpPr>
            <p:spPr>
              <a:xfrm>
                <a:off x="-3420854" y="-5316824"/>
                <a:ext cx="6321661"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C7A50"/>
              </a:solidFill>
            </p:spPr>
            <p:txBody>
              <a:bodyPr/>
              <a:lstStyle/>
              <a:p>
                <a:endParaRPr lang="es-CO"/>
              </a:p>
            </p:txBody>
          </p:sp>
        </p:grpSp>
        <p:sp>
          <p:nvSpPr>
            <p:cNvPr id="9" name="TextBox 9"/>
            <p:cNvSpPr txBox="1"/>
            <p:nvPr/>
          </p:nvSpPr>
          <p:spPr>
            <a:xfrm>
              <a:off x="224848" y="22607"/>
              <a:ext cx="262268" cy="594181"/>
            </a:xfrm>
            <a:prstGeom prst="rect">
              <a:avLst/>
            </a:prstGeom>
          </p:spPr>
          <p:txBody>
            <a:bodyPr lIns="0" tIns="0" rIns="0" bIns="0" rtlCol="0" anchor="t">
              <a:spAutoFit/>
            </a:bodyPr>
            <a:lstStyle/>
            <a:p>
              <a:pPr algn="ctr">
                <a:lnSpc>
                  <a:spcPts val="3450"/>
                </a:lnSpc>
              </a:pPr>
              <a:endParaRPr lang="en-US" sz="3000" dirty="0">
                <a:solidFill>
                  <a:srgbClr val="7F7F7F"/>
                </a:solidFill>
                <a:latin typeface="Telegraf Medium Bold"/>
              </a:endParaRPr>
            </a:p>
          </p:txBody>
        </p:sp>
        <p:sp>
          <p:nvSpPr>
            <p:cNvPr id="10" name="TextBox 10"/>
            <p:cNvSpPr txBox="1"/>
            <p:nvPr/>
          </p:nvSpPr>
          <p:spPr>
            <a:xfrm>
              <a:off x="366343" y="-479861"/>
              <a:ext cx="11258364" cy="2687917"/>
            </a:xfrm>
            <a:prstGeom prst="rect">
              <a:avLst/>
            </a:prstGeom>
          </p:spPr>
          <p:txBody>
            <a:bodyPr wrap="square" lIns="0" tIns="0" rIns="0" bIns="0" rtlCol="0" anchor="t">
              <a:spAutoFit/>
            </a:bodyPr>
            <a:lstStyle/>
            <a:p>
              <a:pPr algn="l"/>
              <a:r>
                <a:rPr lang="es-ES" sz="2300" b="1" dirty="0">
                  <a:solidFill>
                    <a:srgbClr val="7F7F7F"/>
                  </a:solidFill>
                  <a:latin typeface="Telegraf Medium"/>
                </a:rPr>
                <a:t>Enfoque diferencial:  </a:t>
              </a:r>
              <a:r>
                <a:rPr lang="es-CO" sz="1800" b="0" i="0" u="none" strike="noStrike" baseline="0" dirty="0">
                  <a:solidFill>
                    <a:srgbClr val="3D3C3B"/>
                  </a:solidFill>
                  <a:latin typeface="WorkSans-Regular"/>
                </a:rPr>
                <a:t>Grado en el que todas las personas pueden</a:t>
              </a:r>
            </a:p>
            <a:p>
              <a:pPr algn="l"/>
              <a:r>
                <a:rPr lang="es-CO" sz="1800" b="0" i="0" u="none" strike="noStrike" baseline="0" dirty="0">
                  <a:solidFill>
                    <a:srgbClr val="3D3C3B"/>
                  </a:solidFill>
                  <a:latin typeface="WorkSans-Regular"/>
                </a:rPr>
                <a:t>utilizar un objeto, visitar un lugar o acceder a un servicio,</a:t>
              </a:r>
            </a:p>
            <a:p>
              <a:pPr algn="l"/>
              <a:r>
                <a:rPr lang="es-CO" sz="1800" b="0" i="0" u="none" strike="noStrike" baseline="0" dirty="0">
                  <a:solidFill>
                    <a:srgbClr val="3D3C3B"/>
                  </a:solidFill>
                  <a:latin typeface="WorkSans-Regular"/>
                </a:rPr>
                <a:t>independientemente de sus capacidades técnicas, cognitivas</a:t>
              </a:r>
            </a:p>
            <a:p>
              <a:pPr algn="l"/>
              <a:r>
                <a:rPr lang="es-CO" sz="1800" b="0" i="0" u="none" strike="noStrike" baseline="0" dirty="0">
                  <a:solidFill>
                    <a:srgbClr val="3D3C3B"/>
                  </a:solidFill>
                  <a:latin typeface="WorkSans-Regular"/>
                </a:rPr>
                <a:t>o físicas. Es indispensable e imprescindible, ya que se trata</a:t>
              </a:r>
            </a:p>
            <a:p>
              <a:pPr algn="l"/>
              <a:r>
                <a:rPr lang="es-CO" sz="1800" b="0" i="0" u="none" strike="noStrike" baseline="0" dirty="0">
                  <a:solidFill>
                    <a:srgbClr val="3D3C3B"/>
                  </a:solidFill>
                  <a:latin typeface="WorkSans-Regular"/>
                </a:rPr>
                <a:t>de una condición necesaria para la participación de todas las</a:t>
              </a:r>
            </a:p>
            <a:p>
              <a:pPr algn="l"/>
              <a:r>
                <a:rPr lang="es-CO" sz="1800" b="0" i="0" u="none" strike="noStrike" baseline="0" dirty="0">
                  <a:solidFill>
                    <a:srgbClr val="3D3C3B"/>
                  </a:solidFill>
                  <a:latin typeface="WorkSans-Regular"/>
                </a:rPr>
                <a:t>personas independientemente de las posibles limitaciones</a:t>
              </a:r>
            </a:p>
            <a:p>
              <a:pPr algn="l"/>
              <a:r>
                <a:rPr lang="es-CO" sz="1800" b="0" i="0" u="none" strike="noStrike" baseline="0" dirty="0">
                  <a:solidFill>
                    <a:srgbClr val="3D3C3B"/>
                  </a:solidFill>
                  <a:latin typeface="WorkSans-Regular"/>
                </a:rPr>
                <a:t>funcionales que puedan tener.</a:t>
              </a:r>
              <a:endParaRPr lang="es-ES" sz="2300" dirty="0">
                <a:solidFill>
                  <a:srgbClr val="7F7F7F"/>
                </a:solidFill>
                <a:latin typeface="Telegraf Medium"/>
              </a:endParaRPr>
            </a:p>
          </p:txBody>
        </p:sp>
      </p:grpSp>
      <p:grpSp>
        <p:nvGrpSpPr>
          <p:cNvPr id="11" name="Group 11"/>
          <p:cNvGrpSpPr/>
          <p:nvPr/>
        </p:nvGrpSpPr>
        <p:grpSpPr>
          <a:xfrm>
            <a:off x="9694252" y="1601961"/>
            <a:ext cx="7907948" cy="2745829"/>
            <a:chOff x="-4143131" y="-2384585"/>
            <a:chExt cx="10543932" cy="3661111"/>
          </a:xfrm>
        </p:grpSpPr>
        <p:grpSp>
          <p:nvGrpSpPr>
            <p:cNvPr id="12" name="Group 12"/>
            <p:cNvGrpSpPr/>
            <p:nvPr/>
          </p:nvGrpSpPr>
          <p:grpSpPr>
            <a:xfrm>
              <a:off x="-4143131" y="-2384585"/>
              <a:ext cx="708788" cy="711965"/>
              <a:chOff x="-36952473" y="-21268058"/>
              <a:chExt cx="6321661" cy="6350000"/>
            </a:xfrm>
          </p:grpSpPr>
          <p:sp>
            <p:nvSpPr>
              <p:cNvPr id="13" name="Freeform 13"/>
              <p:cNvSpPr/>
              <p:nvPr/>
            </p:nvSpPr>
            <p:spPr>
              <a:xfrm>
                <a:off x="-36952473" y="-21268058"/>
                <a:ext cx="6321661"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C7A50"/>
              </a:solidFill>
            </p:spPr>
            <p:txBody>
              <a:bodyPr/>
              <a:lstStyle/>
              <a:p>
                <a:endParaRPr lang="es-CO" dirty="0"/>
              </a:p>
            </p:txBody>
          </p:sp>
        </p:grpSp>
        <p:sp>
          <p:nvSpPr>
            <p:cNvPr id="14" name="TextBox 14"/>
            <p:cNvSpPr txBox="1"/>
            <p:nvPr/>
          </p:nvSpPr>
          <p:spPr>
            <a:xfrm>
              <a:off x="224848" y="22607"/>
              <a:ext cx="262268" cy="594181"/>
            </a:xfrm>
            <a:prstGeom prst="rect">
              <a:avLst/>
            </a:prstGeom>
          </p:spPr>
          <p:txBody>
            <a:bodyPr lIns="0" tIns="0" rIns="0" bIns="0" rtlCol="0" anchor="t">
              <a:spAutoFit/>
            </a:bodyPr>
            <a:lstStyle/>
            <a:p>
              <a:pPr algn="ctr">
                <a:lnSpc>
                  <a:spcPts val="3450"/>
                </a:lnSpc>
              </a:pPr>
              <a:endParaRPr lang="en-US" sz="3000" dirty="0">
                <a:solidFill>
                  <a:srgbClr val="7F7F7F"/>
                </a:solidFill>
                <a:latin typeface="Telegraf Medium Bold"/>
              </a:endParaRPr>
            </a:p>
          </p:txBody>
        </p:sp>
        <p:sp>
          <p:nvSpPr>
            <p:cNvPr id="15" name="TextBox 15"/>
            <p:cNvSpPr txBox="1"/>
            <p:nvPr/>
          </p:nvSpPr>
          <p:spPr>
            <a:xfrm>
              <a:off x="-3149600" y="-2289756"/>
              <a:ext cx="9550401" cy="3566282"/>
            </a:xfrm>
            <a:prstGeom prst="rect">
              <a:avLst/>
            </a:prstGeom>
          </p:spPr>
          <p:txBody>
            <a:bodyPr wrap="square" lIns="0" tIns="0" rIns="0" bIns="0" rtlCol="0" anchor="t">
              <a:spAutoFit/>
            </a:bodyPr>
            <a:lstStyle/>
            <a:p>
              <a:pPr>
                <a:lnSpc>
                  <a:spcPts val="2990"/>
                </a:lnSpc>
              </a:pPr>
              <a:r>
                <a:rPr lang="es-ES" sz="2300" b="1" dirty="0">
                  <a:solidFill>
                    <a:srgbClr val="7F7F7F"/>
                  </a:solidFill>
                  <a:latin typeface="Telegraf Medium"/>
                </a:rPr>
                <a:t>Vulnerabilidad</a:t>
              </a:r>
              <a:r>
                <a:rPr lang="es-ES" sz="2300" dirty="0">
                  <a:solidFill>
                    <a:srgbClr val="7F7F7F"/>
                  </a:solidFill>
                  <a:latin typeface="Telegraf Medium"/>
                </a:rPr>
                <a:t>: </a:t>
              </a:r>
              <a:r>
                <a:rPr lang="es-ES" dirty="0">
                  <a:latin typeface="WorkSans-Regular"/>
                </a:rPr>
                <a:t>Es la condición de riesgo por la cual existe mayor probabilidad de que una persona sea excluida, discriminada o marginada por la sociedad, dadas sus características de etnia, género, edad, discapacidad, estatus social, afiliación política o religiosa. Y en ese sentido, cuenta con menor capacidad de enfrentarlo. Esta puede ser estructural, permanente o transitoria.</a:t>
              </a:r>
            </a:p>
            <a:p>
              <a:pPr>
                <a:lnSpc>
                  <a:spcPts val="2990"/>
                </a:lnSpc>
              </a:pPr>
              <a:endParaRPr lang="es-ES" sz="2300" dirty="0">
                <a:solidFill>
                  <a:srgbClr val="7F7F7F"/>
                </a:solidFill>
                <a:latin typeface="Telegraf Medium"/>
              </a:endParaRPr>
            </a:p>
          </p:txBody>
        </p:sp>
      </p:grpSp>
      <p:grpSp>
        <p:nvGrpSpPr>
          <p:cNvPr id="16" name="Group 16"/>
          <p:cNvGrpSpPr/>
          <p:nvPr/>
        </p:nvGrpSpPr>
        <p:grpSpPr>
          <a:xfrm>
            <a:off x="304458" y="3940635"/>
            <a:ext cx="10487296" cy="3444148"/>
            <a:chOff x="-16650326" y="-758767"/>
            <a:chExt cx="13983061" cy="4592204"/>
          </a:xfrm>
        </p:grpSpPr>
        <p:grpSp>
          <p:nvGrpSpPr>
            <p:cNvPr id="17" name="Group 17"/>
            <p:cNvGrpSpPr/>
            <p:nvPr/>
          </p:nvGrpSpPr>
          <p:grpSpPr>
            <a:xfrm>
              <a:off x="-16650326" y="-693722"/>
              <a:ext cx="708788" cy="711965"/>
              <a:chOff x="-148503803" y="-6187294"/>
              <a:chExt cx="6321661" cy="6350000"/>
            </a:xfrm>
          </p:grpSpPr>
          <p:sp>
            <p:nvSpPr>
              <p:cNvPr id="18" name="Freeform 18"/>
              <p:cNvSpPr/>
              <p:nvPr/>
            </p:nvSpPr>
            <p:spPr>
              <a:xfrm>
                <a:off x="-148503803" y="-6187294"/>
                <a:ext cx="6321661"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C7A50"/>
              </a:solidFill>
            </p:spPr>
            <p:txBody>
              <a:bodyPr/>
              <a:lstStyle/>
              <a:p>
                <a:endParaRPr lang="es-CO"/>
              </a:p>
            </p:txBody>
          </p:sp>
        </p:grpSp>
        <p:sp>
          <p:nvSpPr>
            <p:cNvPr id="19" name="TextBox 19"/>
            <p:cNvSpPr txBox="1"/>
            <p:nvPr/>
          </p:nvSpPr>
          <p:spPr>
            <a:xfrm>
              <a:off x="-2929533" y="117785"/>
              <a:ext cx="262268" cy="594181"/>
            </a:xfrm>
            <a:prstGeom prst="rect">
              <a:avLst/>
            </a:prstGeom>
          </p:spPr>
          <p:txBody>
            <a:bodyPr lIns="0" tIns="0" rIns="0" bIns="0" rtlCol="0" anchor="t">
              <a:spAutoFit/>
            </a:bodyPr>
            <a:lstStyle/>
            <a:p>
              <a:pPr algn="ctr">
                <a:lnSpc>
                  <a:spcPts val="3450"/>
                </a:lnSpc>
              </a:pPr>
              <a:endParaRPr lang="en-US" sz="3000" dirty="0">
                <a:solidFill>
                  <a:srgbClr val="7F7F7F"/>
                </a:solidFill>
                <a:latin typeface="Telegraf Medium Bold"/>
              </a:endParaRPr>
            </a:p>
          </p:txBody>
        </p:sp>
        <p:sp>
          <p:nvSpPr>
            <p:cNvPr id="20" name="TextBox 20"/>
            <p:cNvSpPr txBox="1"/>
            <p:nvPr/>
          </p:nvSpPr>
          <p:spPr>
            <a:xfrm>
              <a:off x="-15641173" y="-758767"/>
              <a:ext cx="10262424" cy="4592204"/>
            </a:xfrm>
            <a:prstGeom prst="rect">
              <a:avLst/>
            </a:prstGeom>
          </p:spPr>
          <p:txBody>
            <a:bodyPr wrap="square" lIns="0" tIns="0" rIns="0" bIns="0" rtlCol="0" anchor="t">
              <a:spAutoFit/>
            </a:bodyPr>
            <a:lstStyle/>
            <a:p>
              <a:pPr>
                <a:lnSpc>
                  <a:spcPts val="2990"/>
                </a:lnSpc>
              </a:pPr>
              <a:r>
                <a:rPr lang="es-ES" sz="2300" b="1" dirty="0">
                  <a:solidFill>
                    <a:srgbClr val="7F7F7F"/>
                  </a:solidFill>
                  <a:latin typeface="Telegraf Medium"/>
                </a:rPr>
                <a:t>Acciones diferenciales: </a:t>
              </a:r>
              <a:r>
                <a:rPr lang="es-ES" dirty="0">
                  <a:latin typeface="WorkSans-Regular"/>
                </a:rPr>
                <a:t>Son aquellas que dan respuesta a las características sociodemográficas, culturales, económicas y políticas, así como a las condiciones y situaciones de vulnerabilidad particulares de las personas, familias, comunidades y colectivos, con el fin de garantizar la superación de barreras de acceso a los servicios de salud y el ejercicio de sus derechos. Estas acciones pueden incluir medidas afirmativas, reconocimiento de las diferencias en los roles entre hombres y mujeres, curso de vida, acción sin daño, ajustes razonables y adecuaciones socio culturales, y medidas de reparación, entre otras.</a:t>
              </a:r>
            </a:p>
            <a:p>
              <a:pPr>
                <a:lnSpc>
                  <a:spcPts val="2990"/>
                </a:lnSpc>
              </a:pPr>
              <a:r>
                <a:rPr lang="es-ES" sz="2300" dirty="0">
                  <a:solidFill>
                    <a:srgbClr val="7F7F7F"/>
                  </a:solidFill>
                  <a:latin typeface="Telegraf Medium"/>
                </a:rPr>
                <a:t> </a:t>
              </a:r>
            </a:p>
          </p:txBody>
        </p:sp>
      </p:grpSp>
      <p:pic>
        <p:nvPicPr>
          <p:cNvPr id="25" name="Imagen 24" descr="logo-blanc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8191500"/>
            <a:ext cx="3048000" cy="1003139"/>
          </a:xfrm>
          <a:prstGeom prst="rect">
            <a:avLst/>
          </a:prstGeom>
        </p:spPr>
      </p:pic>
      <p:pic>
        <p:nvPicPr>
          <p:cNvPr id="23" name="Imagen 22">
            <a:extLst>
              <a:ext uri="{FF2B5EF4-FFF2-40B4-BE49-F238E27FC236}">
                <a16:creationId xmlns:a16="http://schemas.microsoft.com/office/drawing/2014/main" id="{90CB9E04-3EB0-C767-849A-3B03F2ECA75E}"/>
              </a:ext>
            </a:extLst>
          </p:cNvPr>
          <p:cNvPicPr>
            <a:picLocks noChangeAspect="1"/>
          </p:cNvPicPr>
          <p:nvPr/>
        </p:nvPicPr>
        <p:blipFill>
          <a:blip r:embed="rId4"/>
          <a:stretch>
            <a:fillRect/>
          </a:stretch>
        </p:blipFill>
        <p:spPr>
          <a:xfrm>
            <a:off x="9694252" y="4185870"/>
            <a:ext cx="530398" cy="530398"/>
          </a:xfrm>
          <a:prstGeom prst="rect">
            <a:avLst/>
          </a:prstGeom>
        </p:spPr>
      </p:pic>
      <p:sp>
        <p:nvSpPr>
          <p:cNvPr id="24" name="CuadroTexto 23">
            <a:extLst>
              <a:ext uri="{FF2B5EF4-FFF2-40B4-BE49-F238E27FC236}">
                <a16:creationId xmlns:a16="http://schemas.microsoft.com/office/drawing/2014/main" id="{00DDC434-61AE-DA48-46E1-42B6F017ABB5}"/>
              </a:ext>
            </a:extLst>
          </p:cNvPr>
          <p:cNvSpPr txBox="1"/>
          <p:nvPr/>
        </p:nvSpPr>
        <p:spPr>
          <a:xfrm>
            <a:off x="10439400" y="4292018"/>
            <a:ext cx="6819900" cy="2308324"/>
          </a:xfrm>
          <a:prstGeom prst="rect">
            <a:avLst/>
          </a:prstGeom>
          <a:noFill/>
        </p:spPr>
        <p:txBody>
          <a:bodyPr wrap="square" rtlCol="0">
            <a:spAutoFit/>
          </a:bodyPr>
          <a:lstStyle/>
          <a:p>
            <a:r>
              <a:rPr lang="es-CO" b="1" dirty="0"/>
              <a:t>Aprendizaje</a:t>
            </a:r>
            <a:r>
              <a:rPr lang="es-CO" dirty="0"/>
              <a:t>: </a:t>
            </a:r>
            <a:r>
              <a:rPr lang="es-ES" dirty="0"/>
              <a:t>Es el proceso a través del cual se adquieren o modifican habilidades, destrezas, conocimientos, conductas o valores como resultado del estudio, la experiencia, la instrucción, el razonamiento y la observación. Este proceso puede ser analizado desde distintas perspectivas, por lo que existen distintas teorías del aprendizaje. </a:t>
            </a:r>
          </a:p>
          <a:p>
            <a:endParaRPr lang="es-ES" dirty="0"/>
          </a:p>
          <a:p>
            <a:endParaRPr lang="es-ES" dirty="0"/>
          </a:p>
          <a:p>
            <a:endParaRPr lang="es-C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1"/>
          <p:cNvGrpSpPr/>
          <p:nvPr/>
        </p:nvGrpSpPr>
        <p:grpSpPr>
          <a:xfrm>
            <a:off x="0" y="6508349"/>
            <a:ext cx="18288000" cy="3778651"/>
            <a:chOff x="0" y="0"/>
            <a:chExt cx="6350000" cy="1908742"/>
          </a:xfrm>
          <a:solidFill>
            <a:srgbClr val="319395"/>
          </a:solidFill>
        </p:grpSpPr>
        <p:sp>
          <p:nvSpPr>
            <p:cNvPr id="22" name="Freeform 22"/>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grpFill/>
          </p:spPr>
          <p:txBody>
            <a:bodyPr/>
            <a:lstStyle/>
            <a:p>
              <a:endParaRPr lang="es-CO"/>
            </a:p>
          </p:txBody>
        </p:sp>
      </p:grpSp>
      <p:sp>
        <p:nvSpPr>
          <p:cNvPr id="3" name="TextBox 3"/>
          <p:cNvSpPr txBox="1"/>
          <p:nvPr/>
        </p:nvSpPr>
        <p:spPr>
          <a:xfrm>
            <a:off x="7411539" y="500643"/>
            <a:ext cx="9802247" cy="730969"/>
          </a:xfrm>
          <a:prstGeom prst="rect">
            <a:avLst/>
          </a:prstGeom>
        </p:spPr>
        <p:txBody>
          <a:bodyPr wrap="square" lIns="0" tIns="0" rIns="0" bIns="0" rtlCol="0" anchor="t">
            <a:spAutoFit/>
          </a:bodyPr>
          <a:lstStyle/>
          <a:p>
            <a:pPr>
              <a:lnSpc>
                <a:spcPts val="5749"/>
              </a:lnSpc>
            </a:pPr>
            <a:r>
              <a:rPr lang="es-ES" sz="5000" dirty="0">
                <a:solidFill>
                  <a:srgbClr val="7F7F7F"/>
                </a:solidFill>
                <a:latin typeface="Telegraf Medium Bold"/>
              </a:rPr>
              <a:t>DEFINICIONES</a:t>
            </a:r>
          </a:p>
        </p:txBody>
      </p:sp>
      <p:grpSp>
        <p:nvGrpSpPr>
          <p:cNvPr id="6" name="Group 6"/>
          <p:cNvGrpSpPr/>
          <p:nvPr/>
        </p:nvGrpSpPr>
        <p:grpSpPr>
          <a:xfrm>
            <a:off x="406636" y="1937646"/>
            <a:ext cx="9006191" cy="1195194"/>
            <a:chOff x="-383548" y="-596125"/>
            <a:chExt cx="12008255" cy="1593595"/>
          </a:xfrm>
        </p:grpSpPr>
        <p:grpSp>
          <p:nvGrpSpPr>
            <p:cNvPr id="7" name="Group 7"/>
            <p:cNvGrpSpPr/>
            <p:nvPr/>
          </p:nvGrpSpPr>
          <p:grpSpPr>
            <a:xfrm>
              <a:off x="-383548" y="-596125"/>
              <a:ext cx="708788" cy="711965"/>
              <a:chOff x="-3420854" y="-5316824"/>
              <a:chExt cx="6321661" cy="6350000"/>
            </a:xfrm>
          </p:grpSpPr>
          <p:sp>
            <p:nvSpPr>
              <p:cNvPr id="8" name="Freeform 8"/>
              <p:cNvSpPr/>
              <p:nvPr/>
            </p:nvSpPr>
            <p:spPr>
              <a:xfrm>
                <a:off x="-3420854" y="-5316824"/>
                <a:ext cx="6321661"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C7A50"/>
              </a:solidFill>
            </p:spPr>
            <p:txBody>
              <a:bodyPr/>
              <a:lstStyle/>
              <a:p>
                <a:endParaRPr lang="es-CO"/>
              </a:p>
            </p:txBody>
          </p:sp>
        </p:grpSp>
        <p:sp>
          <p:nvSpPr>
            <p:cNvPr id="9" name="TextBox 9"/>
            <p:cNvSpPr txBox="1"/>
            <p:nvPr/>
          </p:nvSpPr>
          <p:spPr>
            <a:xfrm>
              <a:off x="224848" y="22607"/>
              <a:ext cx="262268" cy="594181"/>
            </a:xfrm>
            <a:prstGeom prst="rect">
              <a:avLst/>
            </a:prstGeom>
          </p:spPr>
          <p:txBody>
            <a:bodyPr lIns="0" tIns="0" rIns="0" bIns="0" rtlCol="0" anchor="t">
              <a:spAutoFit/>
            </a:bodyPr>
            <a:lstStyle/>
            <a:p>
              <a:pPr algn="ctr">
                <a:lnSpc>
                  <a:spcPts val="3450"/>
                </a:lnSpc>
              </a:pPr>
              <a:endParaRPr lang="en-US" sz="3000" dirty="0">
                <a:solidFill>
                  <a:srgbClr val="7F7F7F"/>
                </a:solidFill>
                <a:latin typeface="Telegraf Medium Bold"/>
              </a:endParaRPr>
            </a:p>
          </p:txBody>
        </p:sp>
        <p:sp>
          <p:nvSpPr>
            <p:cNvPr id="10" name="TextBox 10"/>
            <p:cNvSpPr txBox="1"/>
            <p:nvPr/>
          </p:nvSpPr>
          <p:spPr>
            <a:xfrm>
              <a:off x="366343" y="-479861"/>
              <a:ext cx="11258364" cy="1477331"/>
            </a:xfrm>
            <a:prstGeom prst="rect">
              <a:avLst/>
            </a:prstGeom>
          </p:spPr>
          <p:txBody>
            <a:bodyPr wrap="square" lIns="0" tIns="0" rIns="0" bIns="0" rtlCol="0" anchor="t">
              <a:spAutoFit/>
            </a:bodyPr>
            <a:lstStyle/>
            <a:p>
              <a:pPr algn="l"/>
              <a:r>
                <a:rPr lang="es-ES" sz="2300" b="1" dirty="0">
                  <a:solidFill>
                    <a:srgbClr val="7F7F7F"/>
                  </a:solidFill>
                  <a:latin typeface="Telegraf Medium"/>
                </a:rPr>
                <a:t>Aprendizaje basado en problemas (ABP):</a:t>
              </a:r>
              <a:r>
                <a:rPr lang="es-ES" sz="3600" dirty="0"/>
                <a:t> </a:t>
              </a:r>
              <a:r>
                <a:rPr lang="es-ES" dirty="0">
                  <a:latin typeface="WorkSans-Regular"/>
                </a:rPr>
                <a:t>Estrategia que favorece el pensamiento crítico y las habilidades de solución de problemas, junto con el aprendizaje de contenidos, a través del uso de situaciones o problemas del mundo real. </a:t>
              </a:r>
              <a:endParaRPr lang="es-ES" dirty="0">
                <a:solidFill>
                  <a:srgbClr val="7F7F7F"/>
                </a:solidFill>
                <a:latin typeface="WorkSans-Regular"/>
              </a:endParaRPr>
            </a:p>
          </p:txBody>
        </p:sp>
      </p:grpSp>
      <p:grpSp>
        <p:nvGrpSpPr>
          <p:cNvPr id="11" name="Group 11"/>
          <p:cNvGrpSpPr/>
          <p:nvPr/>
        </p:nvGrpSpPr>
        <p:grpSpPr>
          <a:xfrm>
            <a:off x="9653416" y="1931527"/>
            <a:ext cx="7777335" cy="1921460"/>
            <a:chOff x="-4197579" y="-1945163"/>
            <a:chExt cx="10369780" cy="2561951"/>
          </a:xfrm>
        </p:grpSpPr>
        <p:grpSp>
          <p:nvGrpSpPr>
            <p:cNvPr id="12" name="Group 12"/>
            <p:cNvGrpSpPr/>
            <p:nvPr/>
          </p:nvGrpSpPr>
          <p:grpSpPr>
            <a:xfrm>
              <a:off x="-4197579" y="-1910823"/>
              <a:ext cx="708788" cy="711965"/>
              <a:chOff x="-37438093" y="-17042585"/>
              <a:chExt cx="6321661" cy="6350000"/>
            </a:xfrm>
          </p:grpSpPr>
          <p:sp>
            <p:nvSpPr>
              <p:cNvPr id="13" name="Freeform 13"/>
              <p:cNvSpPr/>
              <p:nvPr/>
            </p:nvSpPr>
            <p:spPr>
              <a:xfrm>
                <a:off x="-37438093" y="-17042585"/>
                <a:ext cx="6321661"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C7A50"/>
              </a:solidFill>
            </p:spPr>
            <p:txBody>
              <a:bodyPr/>
              <a:lstStyle/>
              <a:p>
                <a:endParaRPr lang="es-CO" dirty="0"/>
              </a:p>
            </p:txBody>
          </p:sp>
        </p:grpSp>
        <p:sp>
          <p:nvSpPr>
            <p:cNvPr id="14" name="TextBox 14"/>
            <p:cNvSpPr txBox="1"/>
            <p:nvPr/>
          </p:nvSpPr>
          <p:spPr>
            <a:xfrm>
              <a:off x="224848" y="22607"/>
              <a:ext cx="262268" cy="594181"/>
            </a:xfrm>
            <a:prstGeom prst="rect">
              <a:avLst/>
            </a:prstGeom>
          </p:spPr>
          <p:txBody>
            <a:bodyPr lIns="0" tIns="0" rIns="0" bIns="0" rtlCol="0" anchor="t">
              <a:spAutoFit/>
            </a:bodyPr>
            <a:lstStyle/>
            <a:p>
              <a:pPr algn="ctr">
                <a:lnSpc>
                  <a:spcPts val="3450"/>
                </a:lnSpc>
              </a:pPr>
              <a:endParaRPr lang="en-US" sz="3000" dirty="0">
                <a:solidFill>
                  <a:srgbClr val="7F7F7F"/>
                </a:solidFill>
                <a:latin typeface="Telegraf Medium Bold"/>
              </a:endParaRPr>
            </a:p>
          </p:txBody>
        </p:sp>
        <p:sp>
          <p:nvSpPr>
            <p:cNvPr id="15" name="TextBox 15"/>
            <p:cNvSpPr txBox="1"/>
            <p:nvPr/>
          </p:nvSpPr>
          <p:spPr>
            <a:xfrm>
              <a:off x="-3378200" y="-1945163"/>
              <a:ext cx="9550401" cy="1491864"/>
            </a:xfrm>
            <a:prstGeom prst="rect">
              <a:avLst/>
            </a:prstGeom>
          </p:spPr>
          <p:txBody>
            <a:bodyPr wrap="square" lIns="0" tIns="0" rIns="0" bIns="0" rtlCol="0" anchor="t">
              <a:spAutoFit/>
            </a:bodyPr>
            <a:lstStyle/>
            <a:p>
              <a:pPr>
                <a:lnSpc>
                  <a:spcPts val="2990"/>
                </a:lnSpc>
              </a:pPr>
              <a:r>
                <a:rPr lang="es-ES" sz="2300" b="1" dirty="0">
                  <a:solidFill>
                    <a:srgbClr val="7F7F7F"/>
                  </a:solidFill>
                  <a:latin typeface="Telegraf Medium"/>
                </a:rPr>
                <a:t>Educabilidad</a:t>
              </a:r>
              <a:r>
                <a:rPr lang="es-ES" sz="2300" dirty="0">
                  <a:solidFill>
                    <a:srgbClr val="7F7F7F"/>
                  </a:solidFill>
                  <a:latin typeface="Telegraf Medium"/>
                </a:rPr>
                <a:t>:</a:t>
              </a:r>
              <a:r>
                <a:rPr lang="es-ES" sz="3600" dirty="0"/>
                <a:t> </a:t>
              </a:r>
              <a:r>
                <a:rPr lang="es-ES" dirty="0">
                  <a:latin typeface="WorkSans-Regular"/>
                </a:rPr>
                <a:t>Es la capacidad de cada persona de ir adquiriendo nuevos conocimientos integradores en el orden social, lo que le permitirá un óptimo desenvolvimiento y mejora tanto en ámbitos individuales como colectivos. </a:t>
              </a:r>
              <a:endParaRPr lang="es-ES" dirty="0">
                <a:solidFill>
                  <a:srgbClr val="7F7F7F"/>
                </a:solidFill>
                <a:latin typeface="WorkSans-Regular"/>
              </a:endParaRPr>
            </a:p>
          </p:txBody>
        </p:sp>
      </p:grpSp>
      <p:grpSp>
        <p:nvGrpSpPr>
          <p:cNvPr id="16" name="Group 16"/>
          <p:cNvGrpSpPr/>
          <p:nvPr/>
        </p:nvGrpSpPr>
        <p:grpSpPr>
          <a:xfrm>
            <a:off x="304458" y="3940635"/>
            <a:ext cx="10487296" cy="2657779"/>
            <a:chOff x="-16650326" y="-758767"/>
            <a:chExt cx="13983061" cy="3543711"/>
          </a:xfrm>
        </p:grpSpPr>
        <p:grpSp>
          <p:nvGrpSpPr>
            <p:cNvPr id="17" name="Group 17"/>
            <p:cNvGrpSpPr/>
            <p:nvPr/>
          </p:nvGrpSpPr>
          <p:grpSpPr>
            <a:xfrm>
              <a:off x="-16650326" y="-693722"/>
              <a:ext cx="708788" cy="711965"/>
              <a:chOff x="-148503803" y="-6187294"/>
              <a:chExt cx="6321661" cy="6350000"/>
            </a:xfrm>
          </p:grpSpPr>
          <p:sp>
            <p:nvSpPr>
              <p:cNvPr id="18" name="Freeform 18"/>
              <p:cNvSpPr/>
              <p:nvPr/>
            </p:nvSpPr>
            <p:spPr>
              <a:xfrm>
                <a:off x="-148503803" y="-6187294"/>
                <a:ext cx="6321661"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C7A50"/>
              </a:solidFill>
            </p:spPr>
            <p:txBody>
              <a:bodyPr/>
              <a:lstStyle/>
              <a:p>
                <a:endParaRPr lang="es-CO"/>
              </a:p>
            </p:txBody>
          </p:sp>
        </p:grpSp>
        <p:sp>
          <p:nvSpPr>
            <p:cNvPr id="19" name="TextBox 19"/>
            <p:cNvSpPr txBox="1"/>
            <p:nvPr/>
          </p:nvSpPr>
          <p:spPr>
            <a:xfrm>
              <a:off x="-2929533" y="117785"/>
              <a:ext cx="262268" cy="594181"/>
            </a:xfrm>
            <a:prstGeom prst="rect">
              <a:avLst/>
            </a:prstGeom>
          </p:spPr>
          <p:txBody>
            <a:bodyPr lIns="0" tIns="0" rIns="0" bIns="0" rtlCol="0" anchor="t">
              <a:spAutoFit/>
            </a:bodyPr>
            <a:lstStyle/>
            <a:p>
              <a:pPr algn="ctr">
                <a:lnSpc>
                  <a:spcPts val="3450"/>
                </a:lnSpc>
              </a:pPr>
              <a:endParaRPr lang="en-US" sz="3000" dirty="0">
                <a:solidFill>
                  <a:srgbClr val="7F7F7F"/>
                </a:solidFill>
                <a:latin typeface="Telegraf Medium Bold"/>
              </a:endParaRPr>
            </a:p>
          </p:txBody>
        </p:sp>
        <p:sp>
          <p:nvSpPr>
            <p:cNvPr id="20" name="TextBox 20"/>
            <p:cNvSpPr txBox="1"/>
            <p:nvPr/>
          </p:nvSpPr>
          <p:spPr>
            <a:xfrm>
              <a:off x="-15641173" y="-758767"/>
              <a:ext cx="10262424" cy="3543711"/>
            </a:xfrm>
            <a:prstGeom prst="rect">
              <a:avLst/>
            </a:prstGeom>
          </p:spPr>
          <p:txBody>
            <a:bodyPr wrap="square" lIns="0" tIns="0" rIns="0" bIns="0" rtlCol="0" anchor="t">
              <a:spAutoFit/>
            </a:bodyPr>
            <a:lstStyle/>
            <a:p>
              <a:pPr>
                <a:lnSpc>
                  <a:spcPts val="2990"/>
                </a:lnSpc>
              </a:pPr>
              <a:r>
                <a:rPr lang="es-ES" sz="2300" b="1">
                  <a:solidFill>
                    <a:srgbClr val="7F7F7F"/>
                  </a:solidFill>
                  <a:latin typeface="Telegraf Medium"/>
                </a:rPr>
                <a:t>Aprendizaje significativo</a:t>
              </a:r>
              <a:r>
                <a:rPr lang="es-ES" sz="2300" b="1" dirty="0">
                  <a:solidFill>
                    <a:srgbClr val="7F7F7F"/>
                  </a:solidFill>
                  <a:latin typeface="Telegraf Medium"/>
                </a:rPr>
                <a:t>: </a:t>
              </a:r>
              <a:r>
                <a:rPr lang="es-ES" dirty="0">
                  <a:latin typeface="WorkSans-Regular"/>
                </a:rPr>
                <a:t>Es el aprendizaje que parte de las ideas y </a:t>
              </a:r>
              <a:r>
                <a:rPr lang="es-ES" dirty="0" err="1">
                  <a:latin typeface="WorkSans-Regular"/>
                </a:rPr>
                <a:t>pre-saberes</a:t>
              </a:r>
              <a:r>
                <a:rPr lang="es-ES" dirty="0">
                  <a:latin typeface="WorkSans-Regular"/>
                </a:rPr>
                <a:t> de las personas de lo que ya saben. Se caracteriza por favorecer la construcción activa, al partir de las estructuras mentales de éstos. Es un aprendizaje que perdura en el tiempo. Es el proceso por el cual un individuo elabora e interioriza conocimientos (haciendo referencia no solo a conocimientos, sino también a habilidades, destrezas, etc.) con base en experiencias anteriores, relacionadas con sus propios intereses y necesidades. </a:t>
              </a:r>
              <a:endParaRPr lang="es-ES" dirty="0">
                <a:solidFill>
                  <a:srgbClr val="7F7F7F"/>
                </a:solidFill>
                <a:latin typeface="WorkSans-Regular"/>
              </a:endParaRPr>
            </a:p>
          </p:txBody>
        </p:sp>
      </p:grpSp>
      <p:pic>
        <p:nvPicPr>
          <p:cNvPr id="25" name="Imagen 24" descr="logo-blanc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8191500"/>
            <a:ext cx="3048000" cy="1003139"/>
          </a:xfrm>
          <a:prstGeom prst="rect">
            <a:avLst/>
          </a:prstGeom>
        </p:spPr>
      </p:pic>
      <p:pic>
        <p:nvPicPr>
          <p:cNvPr id="23" name="Imagen 22">
            <a:extLst>
              <a:ext uri="{FF2B5EF4-FFF2-40B4-BE49-F238E27FC236}">
                <a16:creationId xmlns:a16="http://schemas.microsoft.com/office/drawing/2014/main" id="{90CB9E04-3EB0-C767-849A-3B03F2ECA75E}"/>
              </a:ext>
            </a:extLst>
          </p:cNvPr>
          <p:cNvPicPr>
            <a:picLocks noChangeAspect="1"/>
          </p:cNvPicPr>
          <p:nvPr/>
        </p:nvPicPr>
        <p:blipFill>
          <a:blip r:embed="rId4"/>
          <a:stretch>
            <a:fillRect/>
          </a:stretch>
        </p:blipFill>
        <p:spPr>
          <a:xfrm>
            <a:off x="9694252" y="4185870"/>
            <a:ext cx="530398" cy="530398"/>
          </a:xfrm>
          <a:prstGeom prst="rect">
            <a:avLst/>
          </a:prstGeom>
        </p:spPr>
      </p:pic>
      <p:sp>
        <p:nvSpPr>
          <p:cNvPr id="24" name="CuadroTexto 23">
            <a:extLst>
              <a:ext uri="{FF2B5EF4-FFF2-40B4-BE49-F238E27FC236}">
                <a16:creationId xmlns:a16="http://schemas.microsoft.com/office/drawing/2014/main" id="{00DDC434-61AE-DA48-46E1-42B6F017ABB5}"/>
              </a:ext>
            </a:extLst>
          </p:cNvPr>
          <p:cNvSpPr txBox="1"/>
          <p:nvPr/>
        </p:nvSpPr>
        <p:spPr>
          <a:xfrm>
            <a:off x="10439400" y="4292018"/>
            <a:ext cx="6819900" cy="2585323"/>
          </a:xfrm>
          <a:prstGeom prst="rect">
            <a:avLst/>
          </a:prstGeom>
          <a:noFill/>
        </p:spPr>
        <p:txBody>
          <a:bodyPr wrap="square" rtlCol="0">
            <a:spAutoFit/>
          </a:bodyPr>
          <a:lstStyle/>
          <a:p>
            <a:r>
              <a:rPr lang="es-CO" b="1" dirty="0"/>
              <a:t>Modelo educativo</a:t>
            </a:r>
            <a:r>
              <a:rPr lang="es-CO" dirty="0"/>
              <a:t>:</a:t>
            </a:r>
            <a:r>
              <a:rPr lang="es-ES" dirty="0"/>
              <a:t> Un modelo educativo es un patrón conceptual a través del cual se esquematizan las partes y los elementos de un programa de estudios. Estos modelos varían de acuerdo al periodo histórico, ya que su vigencia y utilidad depende del contexto social. Al conocer un modelo educativo, el docente puede aprender cómo elaborar y operar un plan de estudios, teniendo en cuenta los elementos que serán determinantes en la planeación didáctica</a:t>
            </a:r>
          </a:p>
          <a:p>
            <a:endParaRPr lang="es-ES" dirty="0"/>
          </a:p>
          <a:p>
            <a:endParaRPr lang="es-CO" dirty="0"/>
          </a:p>
        </p:txBody>
      </p:sp>
    </p:spTree>
    <p:extLst>
      <p:ext uri="{BB962C8B-B14F-4D97-AF65-F5344CB8AC3E}">
        <p14:creationId xmlns:p14="http://schemas.microsoft.com/office/powerpoint/2010/main" val="148958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409700" y="2476500"/>
            <a:ext cx="8051491" cy="742618"/>
          </a:xfrm>
          <a:prstGeom prst="rect">
            <a:avLst/>
          </a:prstGeom>
        </p:spPr>
        <p:txBody>
          <a:bodyPr lIns="0" tIns="0" rIns="0" bIns="0" rtlCol="0" anchor="t">
            <a:spAutoFit/>
          </a:bodyPr>
          <a:lstStyle/>
          <a:p>
            <a:pPr>
              <a:lnSpc>
                <a:spcPts val="5749"/>
              </a:lnSpc>
            </a:pPr>
            <a:endParaRPr lang="en-US" sz="5000" dirty="0">
              <a:solidFill>
                <a:srgbClr val="212430"/>
              </a:solidFill>
              <a:latin typeface="Telegraf Medium Bold"/>
            </a:endParaRPr>
          </a:p>
        </p:txBody>
      </p:sp>
      <p:grpSp>
        <p:nvGrpSpPr>
          <p:cNvPr id="8" name="Group 8"/>
          <p:cNvGrpSpPr/>
          <p:nvPr/>
        </p:nvGrpSpPr>
        <p:grpSpPr>
          <a:xfrm>
            <a:off x="1487091" y="4394041"/>
            <a:ext cx="7593101" cy="444659"/>
            <a:chOff x="611188" y="-47625"/>
            <a:chExt cx="10124134" cy="592878"/>
          </a:xfrm>
        </p:grpSpPr>
        <p:sp>
          <p:nvSpPr>
            <p:cNvPr id="9" name="TextBox 9"/>
            <p:cNvSpPr txBox="1"/>
            <p:nvPr/>
          </p:nvSpPr>
          <p:spPr>
            <a:xfrm>
              <a:off x="1212471" y="-47625"/>
              <a:ext cx="9522851" cy="488509"/>
            </a:xfrm>
            <a:prstGeom prst="rect">
              <a:avLst/>
            </a:prstGeom>
          </p:spPr>
          <p:txBody>
            <a:bodyPr lIns="0" tIns="0" rIns="0" bIns="0" rtlCol="0" anchor="t">
              <a:spAutoFit/>
            </a:bodyPr>
            <a:lstStyle/>
            <a:p>
              <a:pPr>
                <a:lnSpc>
                  <a:spcPts val="2990"/>
                </a:lnSpc>
              </a:pPr>
              <a:endParaRPr lang="en-US" sz="2300" dirty="0">
                <a:solidFill>
                  <a:srgbClr val="FFFFFF"/>
                </a:solidFill>
                <a:latin typeface="Telegraf Medium"/>
              </a:endParaRPr>
            </a:p>
          </p:txBody>
        </p:sp>
        <p:grpSp>
          <p:nvGrpSpPr>
            <p:cNvPr id="10" name="Group 10"/>
            <p:cNvGrpSpPr/>
            <p:nvPr/>
          </p:nvGrpSpPr>
          <p:grpSpPr>
            <a:xfrm>
              <a:off x="611188" y="323044"/>
              <a:ext cx="252412" cy="222209"/>
              <a:chOff x="5451171" y="1812336"/>
              <a:chExt cx="2251256" cy="1981879"/>
            </a:xfrm>
          </p:grpSpPr>
          <p:sp>
            <p:nvSpPr>
              <p:cNvPr id="11" name="Freeform 11"/>
              <p:cNvSpPr/>
              <p:nvPr/>
            </p:nvSpPr>
            <p:spPr>
              <a:xfrm>
                <a:off x="5451171" y="1812336"/>
                <a:ext cx="2251256" cy="198187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solidFill>
            </p:spPr>
            <p:txBody>
              <a:bodyPr/>
              <a:lstStyle/>
              <a:p>
                <a:endParaRPr lang="es-CO"/>
              </a:p>
            </p:txBody>
          </p:sp>
        </p:grpSp>
      </p:grpSp>
      <p:sp>
        <p:nvSpPr>
          <p:cNvPr id="16" name="TextBox 14"/>
          <p:cNvSpPr txBox="1"/>
          <p:nvPr/>
        </p:nvSpPr>
        <p:spPr>
          <a:xfrm>
            <a:off x="654126" y="1474670"/>
            <a:ext cx="9436963" cy="1461939"/>
          </a:xfrm>
          <a:prstGeom prst="rect">
            <a:avLst/>
          </a:prstGeom>
        </p:spPr>
        <p:txBody>
          <a:bodyPr lIns="0" tIns="0" rIns="0" bIns="0" rtlCol="0" anchor="t">
            <a:spAutoFit/>
          </a:bodyPr>
          <a:lstStyle/>
          <a:p>
            <a:pPr>
              <a:lnSpc>
                <a:spcPts val="5749"/>
              </a:lnSpc>
            </a:pPr>
            <a:r>
              <a:rPr lang="en-US" sz="5000" b="1" dirty="0">
                <a:solidFill>
                  <a:schemeClr val="bg1"/>
                </a:solidFill>
                <a:latin typeface="Telegraf Medium Bold"/>
              </a:rPr>
              <a:t>PAUTAS GENERALES PARA LA ATENCION</a:t>
            </a:r>
          </a:p>
        </p:txBody>
      </p:sp>
      <p:pic>
        <p:nvPicPr>
          <p:cNvPr id="18" name="Imagen 17"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pic>
        <p:nvPicPr>
          <p:cNvPr id="19" name="Imagen 18" descr="fondo-q-bi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65756" y="7544391"/>
            <a:ext cx="2067264" cy="2247900"/>
          </a:xfrm>
          <a:prstGeom prst="rect">
            <a:avLst/>
          </a:prstGeom>
        </p:spPr>
      </p:pic>
      <p:pic>
        <p:nvPicPr>
          <p:cNvPr id="20" name="Imagen 19" descr="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161" y="190500"/>
            <a:ext cx="9508847" cy="7998205"/>
          </a:xfrm>
          <a:prstGeom prst="rect">
            <a:avLst/>
          </a:prstGeom>
        </p:spPr>
      </p:pic>
      <p:pic>
        <p:nvPicPr>
          <p:cNvPr id="3" name="Imagen 2">
            <a:extLst>
              <a:ext uri="{FF2B5EF4-FFF2-40B4-BE49-F238E27FC236}">
                <a16:creationId xmlns:a16="http://schemas.microsoft.com/office/drawing/2014/main" id="{9CEAD6AC-0939-5E8F-573A-D8F2E2FABB46}"/>
              </a:ext>
            </a:extLst>
          </p:cNvPr>
          <p:cNvPicPr>
            <a:picLocks noChangeAspect="1"/>
          </p:cNvPicPr>
          <p:nvPr/>
        </p:nvPicPr>
        <p:blipFill rotWithShape="1">
          <a:blip r:embed="rId5"/>
          <a:srcRect t="43556" r="51455" b="10649"/>
          <a:stretch/>
        </p:blipFill>
        <p:spPr>
          <a:xfrm>
            <a:off x="654126" y="3468496"/>
            <a:ext cx="9251874" cy="53438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409700" y="2476500"/>
            <a:ext cx="8051491" cy="742618"/>
          </a:xfrm>
          <a:prstGeom prst="rect">
            <a:avLst/>
          </a:prstGeom>
        </p:spPr>
        <p:txBody>
          <a:bodyPr lIns="0" tIns="0" rIns="0" bIns="0" rtlCol="0" anchor="t">
            <a:spAutoFit/>
          </a:bodyPr>
          <a:lstStyle/>
          <a:p>
            <a:pPr>
              <a:lnSpc>
                <a:spcPts val="5749"/>
              </a:lnSpc>
            </a:pPr>
            <a:endParaRPr lang="en-US" sz="5000" dirty="0">
              <a:solidFill>
                <a:srgbClr val="212430"/>
              </a:solidFill>
              <a:latin typeface="Telegraf Medium Bold"/>
            </a:endParaRPr>
          </a:p>
        </p:txBody>
      </p:sp>
      <p:grpSp>
        <p:nvGrpSpPr>
          <p:cNvPr id="8" name="Group 8"/>
          <p:cNvGrpSpPr/>
          <p:nvPr/>
        </p:nvGrpSpPr>
        <p:grpSpPr>
          <a:xfrm>
            <a:off x="1487091" y="4394041"/>
            <a:ext cx="7593101" cy="444659"/>
            <a:chOff x="611188" y="-47625"/>
            <a:chExt cx="10124134" cy="592878"/>
          </a:xfrm>
        </p:grpSpPr>
        <p:sp>
          <p:nvSpPr>
            <p:cNvPr id="9" name="TextBox 9"/>
            <p:cNvSpPr txBox="1"/>
            <p:nvPr/>
          </p:nvSpPr>
          <p:spPr>
            <a:xfrm>
              <a:off x="1212471" y="-47625"/>
              <a:ext cx="9522851" cy="488509"/>
            </a:xfrm>
            <a:prstGeom prst="rect">
              <a:avLst/>
            </a:prstGeom>
          </p:spPr>
          <p:txBody>
            <a:bodyPr lIns="0" tIns="0" rIns="0" bIns="0" rtlCol="0" anchor="t">
              <a:spAutoFit/>
            </a:bodyPr>
            <a:lstStyle/>
            <a:p>
              <a:pPr>
                <a:lnSpc>
                  <a:spcPts val="2990"/>
                </a:lnSpc>
              </a:pPr>
              <a:endParaRPr lang="en-US" sz="2300" dirty="0">
                <a:solidFill>
                  <a:srgbClr val="FFFFFF"/>
                </a:solidFill>
                <a:latin typeface="Telegraf Medium"/>
              </a:endParaRPr>
            </a:p>
          </p:txBody>
        </p:sp>
        <p:grpSp>
          <p:nvGrpSpPr>
            <p:cNvPr id="10" name="Group 10"/>
            <p:cNvGrpSpPr/>
            <p:nvPr/>
          </p:nvGrpSpPr>
          <p:grpSpPr>
            <a:xfrm>
              <a:off x="611188" y="323044"/>
              <a:ext cx="252412" cy="222209"/>
              <a:chOff x="5451171" y="1812336"/>
              <a:chExt cx="2251256" cy="1981879"/>
            </a:xfrm>
          </p:grpSpPr>
          <p:sp>
            <p:nvSpPr>
              <p:cNvPr id="11" name="Freeform 11"/>
              <p:cNvSpPr/>
              <p:nvPr/>
            </p:nvSpPr>
            <p:spPr>
              <a:xfrm>
                <a:off x="5451171" y="1812336"/>
                <a:ext cx="2251256" cy="198187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solidFill>
            </p:spPr>
            <p:txBody>
              <a:bodyPr/>
              <a:lstStyle/>
              <a:p>
                <a:endParaRPr lang="es-CO"/>
              </a:p>
            </p:txBody>
          </p:sp>
        </p:grpSp>
      </p:grpSp>
      <p:sp>
        <p:nvSpPr>
          <p:cNvPr id="16" name="TextBox 14"/>
          <p:cNvSpPr txBox="1"/>
          <p:nvPr/>
        </p:nvSpPr>
        <p:spPr>
          <a:xfrm>
            <a:off x="654126" y="1474670"/>
            <a:ext cx="9436963" cy="1461939"/>
          </a:xfrm>
          <a:prstGeom prst="rect">
            <a:avLst/>
          </a:prstGeom>
        </p:spPr>
        <p:txBody>
          <a:bodyPr lIns="0" tIns="0" rIns="0" bIns="0" rtlCol="0" anchor="t">
            <a:spAutoFit/>
          </a:bodyPr>
          <a:lstStyle/>
          <a:p>
            <a:pPr>
              <a:lnSpc>
                <a:spcPts val="5749"/>
              </a:lnSpc>
            </a:pPr>
            <a:r>
              <a:rPr lang="en-US" sz="5000" b="1" dirty="0">
                <a:solidFill>
                  <a:schemeClr val="bg1"/>
                </a:solidFill>
                <a:latin typeface="Telegraf Medium Bold"/>
              </a:rPr>
              <a:t>PAUTAS GENERALES PARA LA ATENCION</a:t>
            </a:r>
          </a:p>
        </p:txBody>
      </p:sp>
      <p:pic>
        <p:nvPicPr>
          <p:cNvPr id="18" name="Imagen 17"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pic>
        <p:nvPicPr>
          <p:cNvPr id="19" name="Imagen 18" descr="fondo-q-bi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65756" y="7544391"/>
            <a:ext cx="2067264" cy="2247900"/>
          </a:xfrm>
          <a:prstGeom prst="rect">
            <a:avLst/>
          </a:prstGeom>
        </p:spPr>
      </p:pic>
      <p:pic>
        <p:nvPicPr>
          <p:cNvPr id="20" name="Imagen 19" descr="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161" y="190500"/>
            <a:ext cx="9508847" cy="7998205"/>
          </a:xfrm>
          <a:prstGeom prst="rect">
            <a:avLst/>
          </a:prstGeom>
        </p:spPr>
      </p:pic>
      <p:pic>
        <p:nvPicPr>
          <p:cNvPr id="4" name="Imagen 3">
            <a:extLst>
              <a:ext uri="{FF2B5EF4-FFF2-40B4-BE49-F238E27FC236}">
                <a16:creationId xmlns:a16="http://schemas.microsoft.com/office/drawing/2014/main" id="{86F4E7FA-0D96-8481-8B35-3971F753EF4A}"/>
              </a:ext>
            </a:extLst>
          </p:cNvPr>
          <p:cNvPicPr>
            <a:picLocks noChangeAspect="1"/>
          </p:cNvPicPr>
          <p:nvPr/>
        </p:nvPicPr>
        <p:blipFill rotWithShape="1">
          <a:blip r:embed="rId5"/>
          <a:srcRect l="41801" t="22110" r="14559" b="35416"/>
          <a:stretch/>
        </p:blipFill>
        <p:spPr>
          <a:xfrm>
            <a:off x="654126" y="3408140"/>
            <a:ext cx="9099474" cy="5782395"/>
          </a:xfrm>
          <a:prstGeom prst="rect">
            <a:avLst/>
          </a:prstGeom>
        </p:spPr>
      </p:pic>
    </p:spTree>
    <p:extLst>
      <p:ext uri="{BB962C8B-B14F-4D97-AF65-F5344CB8AC3E}">
        <p14:creationId xmlns:p14="http://schemas.microsoft.com/office/powerpoint/2010/main" val="208407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950500" y="1509638"/>
            <a:ext cx="6739928" cy="742618"/>
          </a:xfrm>
          <a:prstGeom prst="rect">
            <a:avLst/>
          </a:prstGeom>
        </p:spPr>
        <p:txBody>
          <a:bodyPr lIns="0" tIns="0" rIns="0" bIns="0" rtlCol="0" anchor="t">
            <a:spAutoFit/>
          </a:bodyPr>
          <a:lstStyle/>
          <a:p>
            <a:pPr>
              <a:lnSpc>
                <a:spcPts val="5749"/>
              </a:lnSpc>
            </a:pPr>
            <a:endParaRPr lang="en-US" sz="5000" dirty="0">
              <a:solidFill>
                <a:srgbClr val="FFFFFF"/>
              </a:solidFill>
              <a:latin typeface="Telegraf Medium Bold"/>
            </a:endParaRPr>
          </a:p>
        </p:txBody>
      </p:sp>
      <p:grpSp>
        <p:nvGrpSpPr>
          <p:cNvPr id="15" name="Group 15"/>
          <p:cNvGrpSpPr/>
          <p:nvPr/>
        </p:nvGrpSpPr>
        <p:grpSpPr>
          <a:xfrm>
            <a:off x="304800" y="6647219"/>
            <a:ext cx="17754600" cy="3379209"/>
            <a:chOff x="0" y="0"/>
            <a:chExt cx="6350000" cy="1908742"/>
          </a:xfrm>
        </p:grpSpPr>
        <p:sp>
          <p:nvSpPr>
            <p:cNvPr id="16" name="Freeform 16"/>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txBody>
            <a:bodyPr/>
            <a:lstStyle/>
            <a:p>
              <a:endParaRPr lang="es-CO"/>
            </a:p>
          </p:txBody>
        </p:sp>
      </p:grpSp>
      <p:pic>
        <p:nvPicPr>
          <p:cNvPr id="20" name="Imagen 19"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sp>
        <p:nvSpPr>
          <p:cNvPr id="21" name="TextBox 14"/>
          <p:cNvSpPr txBox="1"/>
          <p:nvPr/>
        </p:nvSpPr>
        <p:spPr>
          <a:xfrm>
            <a:off x="6212366" y="486729"/>
            <a:ext cx="9982201" cy="1461939"/>
          </a:xfrm>
          <a:prstGeom prst="rect">
            <a:avLst/>
          </a:prstGeom>
        </p:spPr>
        <p:txBody>
          <a:bodyPr wrap="square" lIns="0" tIns="0" rIns="0" bIns="0" rtlCol="0" anchor="t">
            <a:spAutoFit/>
          </a:bodyPr>
          <a:lstStyle/>
          <a:p>
            <a:pPr>
              <a:lnSpc>
                <a:spcPts val="5749"/>
              </a:lnSpc>
            </a:pPr>
            <a:r>
              <a:rPr lang="es-ES" sz="5000" b="1" dirty="0">
                <a:solidFill>
                  <a:schemeClr val="bg1"/>
                </a:solidFill>
                <a:latin typeface="Telegraf Medium Bold"/>
              </a:rPr>
              <a:t>PROTOCOLOS DE ATENCION PREFERENCIAL Y DIFERENCIAL</a:t>
            </a:r>
          </a:p>
        </p:txBody>
      </p:sp>
      <p:pic>
        <p:nvPicPr>
          <p:cNvPr id="23" name="Imagen 22"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79" y="1227940"/>
            <a:ext cx="4102100" cy="7531100"/>
          </a:xfrm>
          <a:prstGeom prst="rect">
            <a:avLst/>
          </a:prstGeom>
        </p:spPr>
      </p:pic>
      <p:pic>
        <p:nvPicPr>
          <p:cNvPr id="18" name="Imagen 17">
            <a:extLst>
              <a:ext uri="{FF2B5EF4-FFF2-40B4-BE49-F238E27FC236}">
                <a16:creationId xmlns:a16="http://schemas.microsoft.com/office/drawing/2014/main" id="{196130EA-67CA-0B1F-059B-12AF65C51AC8}"/>
              </a:ext>
            </a:extLst>
          </p:cNvPr>
          <p:cNvPicPr>
            <a:picLocks noChangeAspect="1"/>
          </p:cNvPicPr>
          <p:nvPr/>
        </p:nvPicPr>
        <p:blipFill rotWithShape="1">
          <a:blip r:embed="rId4"/>
          <a:srcRect l="46486" t="27084" r="5491" b="7734"/>
          <a:stretch/>
        </p:blipFill>
        <p:spPr>
          <a:xfrm>
            <a:off x="3648621" y="2500792"/>
            <a:ext cx="13610679" cy="62582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950500" y="1509638"/>
            <a:ext cx="6739928" cy="742618"/>
          </a:xfrm>
          <a:prstGeom prst="rect">
            <a:avLst/>
          </a:prstGeom>
        </p:spPr>
        <p:txBody>
          <a:bodyPr lIns="0" tIns="0" rIns="0" bIns="0" rtlCol="0" anchor="t">
            <a:spAutoFit/>
          </a:bodyPr>
          <a:lstStyle/>
          <a:p>
            <a:pPr>
              <a:lnSpc>
                <a:spcPts val="5749"/>
              </a:lnSpc>
            </a:pPr>
            <a:endParaRPr lang="en-US" sz="5000" dirty="0">
              <a:solidFill>
                <a:srgbClr val="FFFFFF"/>
              </a:solidFill>
              <a:latin typeface="Telegraf Medium Bold"/>
            </a:endParaRPr>
          </a:p>
        </p:txBody>
      </p:sp>
      <p:grpSp>
        <p:nvGrpSpPr>
          <p:cNvPr id="15" name="Group 15"/>
          <p:cNvGrpSpPr/>
          <p:nvPr/>
        </p:nvGrpSpPr>
        <p:grpSpPr>
          <a:xfrm>
            <a:off x="530180" y="6550627"/>
            <a:ext cx="17754600" cy="3379209"/>
            <a:chOff x="0" y="0"/>
            <a:chExt cx="6350000" cy="1908742"/>
          </a:xfrm>
        </p:grpSpPr>
        <p:sp>
          <p:nvSpPr>
            <p:cNvPr id="16" name="Freeform 16"/>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txBody>
            <a:bodyPr/>
            <a:lstStyle/>
            <a:p>
              <a:endParaRPr lang="es-CO"/>
            </a:p>
          </p:txBody>
        </p:sp>
      </p:grpSp>
      <p:pic>
        <p:nvPicPr>
          <p:cNvPr id="20" name="Imagen 19"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sp>
        <p:nvSpPr>
          <p:cNvPr id="21" name="TextBox 14"/>
          <p:cNvSpPr txBox="1"/>
          <p:nvPr/>
        </p:nvSpPr>
        <p:spPr>
          <a:xfrm>
            <a:off x="3652691" y="502827"/>
            <a:ext cx="13411199" cy="670120"/>
          </a:xfrm>
          <a:prstGeom prst="rect">
            <a:avLst/>
          </a:prstGeom>
        </p:spPr>
        <p:txBody>
          <a:bodyPr wrap="square" lIns="0" tIns="0" rIns="0" bIns="0" rtlCol="0" anchor="t">
            <a:spAutoFit/>
          </a:bodyPr>
          <a:lstStyle/>
          <a:p>
            <a:pPr>
              <a:lnSpc>
                <a:spcPts val="5749"/>
              </a:lnSpc>
            </a:pPr>
            <a:r>
              <a:rPr lang="es-ES" sz="3600" b="1" dirty="0">
                <a:solidFill>
                  <a:schemeClr val="bg1"/>
                </a:solidFill>
                <a:latin typeface="Telegraf Medium Bold"/>
              </a:rPr>
              <a:t>PROTOCOLOS DE ATENCION PREFERENCIAL Y DIFERENCIAL</a:t>
            </a:r>
          </a:p>
        </p:txBody>
      </p:sp>
      <p:sp>
        <p:nvSpPr>
          <p:cNvPr id="22" name="TextBox 8"/>
          <p:cNvSpPr txBox="1"/>
          <p:nvPr/>
        </p:nvSpPr>
        <p:spPr>
          <a:xfrm>
            <a:off x="12044516" y="9130877"/>
            <a:ext cx="5214784" cy="239746"/>
          </a:xfrm>
          <a:prstGeom prst="rect">
            <a:avLst/>
          </a:prstGeom>
        </p:spPr>
        <p:txBody>
          <a:bodyPr lIns="0" tIns="0" rIns="0" bIns="0" rtlCol="0" anchor="t">
            <a:spAutoFit/>
          </a:bodyPr>
          <a:lstStyle/>
          <a:p>
            <a:pPr algn="r">
              <a:lnSpc>
                <a:spcPts val="1959"/>
              </a:lnSpc>
              <a:spcBef>
                <a:spcPct val="0"/>
              </a:spcBef>
            </a:pPr>
            <a:r>
              <a:rPr lang="en-US" sz="1400" spc="28" dirty="0">
                <a:solidFill>
                  <a:srgbClr val="319395"/>
                </a:solidFill>
                <a:latin typeface="Telegraf Medium"/>
              </a:rPr>
              <a:t>a</a:t>
            </a:r>
          </a:p>
        </p:txBody>
      </p:sp>
      <p:pic>
        <p:nvPicPr>
          <p:cNvPr id="23" name="Imagen 22"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54" y="1871884"/>
            <a:ext cx="3522553" cy="6516889"/>
          </a:xfrm>
          <a:prstGeom prst="rect">
            <a:avLst/>
          </a:prstGeom>
        </p:spPr>
      </p:pic>
      <p:pic>
        <p:nvPicPr>
          <p:cNvPr id="4" name="Imagen 3">
            <a:extLst>
              <a:ext uri="{FF2B5EF4-FFF2-40B4-BE49-F238E27FC236}">
                <a16:creationId xmlns:a16="http://schemas.microsoft.com/office/drawing/2014/main" id="{FB9D89E5-3E2F-2C72-8B94-63A4903ED423}"/>
              </a:ext>
            </a:extLst>
          </p:cNvPr>
          <p:cNvPicPr>
            <a:picLocks noChangeAspect="1"/>
          </p:cNvPicPr>
          <p:nvPr/>
        </p:nvPicPr>
        <p:blipFill rotWithShape="1">
          <a:blip r:embed="rId4"/>
          <a:srcRect l="1391" t="21875" r="52342" b="7292"/>
          <a:stretch/>
        </p:blipFill>
        <p:spPr>
          <a:xfrm>
            <a:off x="3621370" y="1517269"/>
            <a:ext cx="12650494" cy="7614263"/>
          </a:xfrm>
          <a:prstGeom prst="rect">
            <a:avLst/>
          </a:prstGeom>
        </p:spPr>
      </p:pic>
    </p:spTree>
    <p:extLst>
      <p:ext uri="{BB962C8B-B14F-4D97-AF65-F5344CB8AC3E}">
        <p14:creationId xmlns:p14="http://schemas.microsoft.com/office/powerpoint/2010/main" val="194950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144" y="4174055"/>
            <a:ext cx="18065712" cy="5731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txBody>
            <a:bodyPr/>
            <a:lstStyle/>
            <a:p>
              <a:endParaRPr lang="es-CO"/>
            </a:p>
          </p:txBody>
        </p:sp>
      </p:grpSp>
      <p:pic>
        <p:nvPicPr>
          <p:cNvPr id="16" name="Imagen 15"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sp>
        <p:nvSpPr>
          <p:cNvPr id="17" name="TextBox 14"/>
          <p:cNvSpPr txBox="1"/>
          <p:nvPr/>
        </p:nvSpPr>
        <p:spPr>
          <a:xfrm>
            <a:off x="3974757" y="505768"/>
            <a:ext cx="11465385" cy="742618"/>
          </a:xfrm>
          <a:prstGeom prst="rect">
            <a:avLst/>
          </a:prstGeom>
        </p:spPr>
        <p:txBody>
          <a:bodyPr wrap="square" lIns="0" tIns="0" rIns="0" bIns="0" rtlCol="0" anchor="t">
            <a:spAutoFit/>
          </a:bodyPr>
          <a:lstStyle/>
          <a:p>
            <a:pPr algn="ctr">
              <a:lnSpc>
                <a:spcPts val="5749"/>
              </a:lnSpc>
            </a:pPr>
            <a:r>
              <a:rPr lang="en-US" sz="5000" b="1" dirty="0">
                <a:solidFill>
                  <a:schemeClr val="bg1"/>
                </a:solidFill>
                <a:latin typeface="Telegraf Medium Bold"/>
              </a:rPr>
              <a:t>PERSONAS CON DISCAPACIDAD </a:t>
            </a:r>
          </a:p>
        </p:txBody>
      </p:sp>
      <p:pic>
        <p:nvPicPr>
          <p:cNvPr id="19" name="Imagen 18"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4" y="1734148"/>
            <a:ext cx="3015035" cy="4165779"/>
          </a:xfrm>
          <a:prstGeom prst="rect">
            <a:avLst/>
          </a:prstGeom>
        </p:spPr>
      </p:pic>
      <p:pic>
        <p:nvPicPr>
          <p:cNvPr id="20" name="Imagen 19"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5112" y="4606880"/>
            <a:ext cx="3221743" cy="4381500"/>
          </a:xfrm>
          <a:prstGeom prst="rect">
            <a:avLst/>
          </a:prstGeom>
        </p:spPr>
      </p:pic>
      <p:pic>
        <p:nvPicPr>
          <p:cNvPr id="15" name="Imagen 14">
            <a:extLst>
              <a:ext uri="{FF2B5EF4-FFF2-40B4-BE49-F238E27FC236}">
                <a16:creationId xmlns:a16="http://schemas.microsoft.com/office/drawing/2014/main" id="{F1CBF0CD-558E-DA75-BFEF-FBAADE88F96E}"/>
              </a:ext>
            </a:extLst>
          </p:cNvPr>
          <p:cNvPicPr>
            <a:picLocks noChangeAspect="1"/>
          </p:cNvPicPr>
          <p:nvPr/>
        </p:nvPicPr>
        <p:blipFill rotWithShape="1">
          <a:blip r:embed="rId5"/>
          <a:srcRect l="805" t="17708" r="54099" b="5208"/>
          <a:stretch/>
        </p:blipFill>
        <p:spPr>
          <a:xfrm>
            <a:off x="3415952" y="1728451"/>
            <a:ext cx="11459146" cy="7569557"/>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b05f4c-3c66-44ed-ae9f-b807aead7b9b">
      <Terms xmlns="http://schemas.microsoft.com/office/infopath/2007/PartnerControls"/>
    </lcf76f155ced4ddcb4097134ff3c332f>
    <TaxCatchAll xmlns="57e1a581-d56e-4a67-8626-8dfdb33a3fb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702027A2EEDC64AA845074AF06FE387" ma:contentTypeVersion="18" ma:contentTypeDescription="Crear nuevo documento." ma:contentTypeScope="" ma:versionID="de16161fbe5d022aa294369142d7a994">
  <xsd:schema xmlns:xsd="http://www.w3.org/2001/XMLSchema" xmlns:xs="http://www.w3.org/2001/XMLSchema" xmlns:p="http://schemas.microsoft.com/office/2006/metadata/properties" xmlns:ns2="57e1a581-d56e-4a67-8626-8dfdb33a3fbe" xmlns:ns3="6ab05f4c-3c66-44ed-ae9f-b807aead7b9b" targetNamespace="http://schemas.microsoft.com/office/2006/metadata/properties" ma:root="true" ma:fieldsID="72d276909f35de2f23687472e2cc0e7c" ns2:_="" ns3:_="">
    <xsd:import namespace="57e1a581-d56e-4a67-8626-8dfdb33a3fbe"/>
    <xsd:import namespace="6ab05f4c-3c66-44ed-ae9f-b807aead7b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1a581-d56e-4a67-8626-8dfdb33a3f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d413fc58-c943-42d0-80e8-de8096ee1679}" ma:internalName="TaxCatchAll" ma:showField="CatchAllData" ma:web="57e1a581-d56e-4a67-8626-8dfdb33a3f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05f4c-3c66-44ed-ae9f-b807aead7b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1bbf87-5fcc-4276-9ee5-99f2f067c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0CEA47-CC3B-4BE6-BEC9-A1FF77B42321}">
  <ds:schemaRefs>
    <ds:schemaRef ds:uri="http://schemas.microsoft.com/office/2006/metadata/properties"/>
    <ds:schemaRef ds:uri="http://schemas.microsoft.com/office/infopath/2007/PartnerControls"/>
    <ds:schemaRef ds:uri="6ab05f4c-3c66-44ed-ae9f-b807aead7b9b"/>
    <ds:schemaRef ds:uri="57e1a581-d56e-4a67-8626-8dfdb33a3fbe"/>
  </ds:schemaRefs>
</ds:datastoreItem>
</file>

<file path=customXml/itemProps2.xml><?xml version="1.0" encoding="utf-8"?>
<ds:datastoreItem xmlns:ds="http://schemas.openxmlformats.org/officeDocument/2006/customXml" ds:itemID="{86A9F49E-FFAF-4E52-968D-E24C19FF2105}">
  <ds:schemaRefs>
    <ds:schemaRef ds:uri="http://schemas.microsoft.com/sharepoint/v3/contenttype/forms"/>
  </ds:schemaRefs>
</ds:datastoreItem>
</file>

<file path=customXml/itemProps3.xml><?xml version="1.0" encoding="utf-8"?>
<ds:datastoreItem xmlns:ds="http://schemas.openxmlformats.org/officeDocument/2006/customXml" ds:itemID="{B5F8F2E4-E263-49D4-8AAB-6843EB564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1a581-d56e-4a67-8626-8dfdb33a3fbe"/>
    <ds:schemaRef ds:uri="6ab05f4c-3c66-44ed-ae9f-b807aead7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16084</TotalTime>
  <Words>642</Words>
  <Application>Microsoft Office PowerPoint</Application>
  <PresentationFormat>Personalizado</PresentationFormat>
  <Paragraphs>38</Paragraphs>
  <Slides>13</Slides>
  <Notes>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Orange Illustrated Covid Awareness Events and Special Interest Presentation</dc:title>
  <dc:creator>COORD CALIDAD</dc:creator>
  <cp:lastModifiedBy>MAYERLI RIVERA JARABA</cp:lastModifiedBy>
  <cp:revision>53</cp:revision>
  <dcterms:created xsi:type="dcterms:W3CDTF">2006-08-16T00:00:00Z</dcterms:created>
  <dcterms:modified xsi:type="dcterms:W3CDTF">2026-02-06T15:38:59Z</dcterms:modified>
  <dc:identifier>DAEID-H_q0o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0x0101007702027A2EEDC64AA845074AF06FE387</vt:lpwstr>
  </property>
  <property fmtid="{D5CDD505-2E9C-101B-9397-08002B2CF9AE}" pid="3" name="MediaServiceImageTags">
    <vt:lpwstr/>
  </property>
</Properties>
</file>