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2" d="100"/>
          <a:sy n="42" d="100"/>
        </p:scale>
        <p:origin x="9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38E25F-9C93-47D5-92E0-232C9C89FB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99CA578-F312-4B71-9C26-6930C29316F2}">
      <dgm:prSet/>
      <dgm:spPr/>
      <dgm:t>
        <a:bodyPr/>
        <a:lstStyle/>
        <a:p>
          <a:r>
            <a:rPr lang="es-ES"/>
            <a:t>El análisis de datos nos sirve para conocer las relaciones existentes entre las variables de estudio y para comprobar si nuestros supuestos de partida son verdaderos o falsos.</a:t>
          </a:r>
          <a:endParaRPr lang="en-US"/>
        </a:p>
      </dgm:t>
    </dgm:pt>
    <dgm:pt modelId="{A3D444A9-AFC0-4398-B892-E1FE4A54AC16}" type="parTrans" cxnId="{EDBD8BB5-5EB8-4CD0-BC50-5638C579C642}">
      <dgm:prSet/>
      <dgm:spPr/>
      <dgm:t>
        <a:bodyPr/>
        <a:lstStyle/>
        <a:p>
          <a:endParaRPr lang="en-US"/>
        </a:p>
      </dgm:t>
    </dgm:pt>
    <dgm:pt modelId="{3E0B71D7-0593-4E01-A49F-C42D0709EAED}" type="sibTrans" cxnId="{EDBD8BB5-5EB8-4CD0-BC50-5638C579C642}">
      <dgm:prSet/>
      <dgm:spPr/>
      <dgm:t>
        <a:bodyPr/>
        <a:lstStyle/>
        <a:p>
          <a:endParaRPr lang="en-US"/>
        </a:p>
      </dgm:t>
    </dgm:pt>
    <dgm:pt modelId="{9A6655E8-6727-47C9-8327-C94B0C674F2C}">
      <dgm:prSet/>
      <dgm:spPr/>
      <dgm:t>
        <a:bodyPr/>
        <a:lstStyle/>
        <a:p>
          <a:r>
            <a:rPr lang="es-ES"/>
            <a:t>En este sentido, los datos, son la evidencia sobre la cual se construyen las políticas. Ayudan a identificar las necesidades, a establecer los objetivos y a supervisar el progreso. Sin buenas estadísticas, el proceso de desarrollo es ciego: los encargados de la formulación de políticas no pueden aprender de sus errores y el público no puede hacerlos responsables.</a:t>
          </a:r>
          <a:endParaRPr lang="en-US"/>
        </a:p>
      </dgm:t>
    </dgm:pt>
    <dgm:pt modelId="{542C937F-E4B8-453B-B7B7-597B7336A542}" type="parTrans" cxnId="{26B57297-5448-4252-B603-15108D12B720}">
      <dgm:prSet/>
      <dgm:spPr/>
      <dgm:t>
        <a:bodyPr/>
        <a:lstStyle/>
        <a:p>
          <a:endParaRPr lang="en-US"/>
        </a:p>
      </dgm:t>
    </dgm:pt>
    <dgm:pt modelId="{7A8E0725-510C-4BB6-9B4E-D4AEB5F00E07}" type="sibTrans" cxnId="{26B57297-5448-4252-B603-15108D12B720}">
      <dgm:prSet/>
      <dgm:spPr/>
      <dgm:t>
        <a:bodyPr/>
        <a:lstStyle/>
        <a:p>
          <a:endParaRPr lang="en-US"/>
        </a:p>
      </dgm:t>
    </dgm:pt>
    <dgm:pt modelId="{E34A697F-B6EA-42EC-9C35-3B56AF580001}" type="pres">
      <dgm:prSet presAssocID="{2B38E25F-9C93-47D5-92E0-232C9C89FB45}" presName="root" presStyleCnt="0">
        <dgm:presLayoutVars>
          <dgm:dir/>
          <dgm:resizeHandles val="exact"/>
        </dgm:presLayoutVars>
      </dgm:prSet>
      <dgm:spPr/>
    </dgm:pt>
    <dgm:pt modelId="{B84688D1-DAC8-4CD6-9F9E-CB55379F0694}" type="pres">
      <dgm:prSet presAssocID="{D99CA578-F312-4B71-9C26-6930C29316F2}" presName="compNode" presStyleCnt="0"/>
      <dgm:spPr/>
    </dgm:pt>
    <dgm:pt modelId="{78B28403-958D-47DA-ACB5-3DF00002EEC2}" type="pres">
      <dgm:prSet presAssocID="{D99CA578-F312-4B71-9C26-6930C29316F2}" presName="bgRect" presStyleLbl="bgShp" presStyleIdx="0" presStyleCnt="2"/>
      <dgm:spPr/>
    </dgm:pt>
    <dgm:pt modelId="{63B33AE2-CBDF-47F9-AD58-4D7BD3E461A6}" type="pres">
      <dgm:prSet presAssocID="{D99CA578-F312-4B71-9C26-6930C29316F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stadísticas"/>
        </a:ext>
      </dgm:extLst>
    </dgm:pt>
    <dgm:pt modelId="{71C3451E-45FD-42D5-8256-B50344E2761C}" type="pres">
      <dgm:prSet presAssocID="{D99CA578-F312-4B71-9C26-6930C29316F2}" presName="spaceRect" presStyleCnt="0"/>
      <dgm:spPr/>
    </dgm:pt>
    <dgm:pt modelId="{ECEA88F1-CB08-4092-90AF-E69BCC5A7E9D}" type="pres">
      <dgm:prSet presAssocID="{D99CA578-F312-4B71-9C26-6930C29316F2}" presName="parTx" presStyleLbl="revTx" presStyleIdx="0" presStyleCnt="2">
        <dgm:presLayoutVars>
          <dgm:chMax val="0"/>
          <dgm:chPref val="0"/>
        </dgm:presLayoutVars>
      </dgm:prSet>
      <dgm:spPr/>
    </dgm:pt>
    <dgm:pt modelId="{FAA9BEE9-73EE-43A2-8B65-C80F592113D5}" type="pres">
      <dgm:prSet presAssocID="{3E0B71D7-0593-4E01-A49F-C42D0709EAED}" presName="sibTrans" presStyleCnt="0"/>
      <dgm:spPr/>
    </dgm:pt>
    <dgm:pt modelId="{2F7A8C62-5F9A-49BB-87E2-F474DB002B30}" type="pres">
      <dgm:prSet presAssocID="{9A6655E8-6727-47C9-8327-C94B0C674F2C}" presName="compNode" presStyleCnt="0"/>
      <dgm:spPr/>
    </dgm:pt>
    <dgm:pt modelId="{31627D3D-F9F4-49FC-8E5B-11D468D38CF4}" type="pres">
      <dgm:prSet presAssocID="{9A6655E8-6727-47C9-8327-C94B0C674F2C}" presName="bgRect" presStyleLbl="bgShp" presStyleIdx="1" presStyleCnt="2"/>
      <dgm:spPr/>
    </dgm:pt>
    <dgm:pt modelId="{7521151F-3A5A-4F4E-9C1A-44095F54D731}" type="pres">
      <dgm:prSet presAssocID="{9A6655E8-6727-47C9-8327-C94B0C674F2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illas"/>
        </a:ext>
      </dgm:extLst>
    </dgm:pt>
    <dgm:pt modelId="{CC7650C2-9E4E-4D0F-A13B-72B7A0680719}" type="pres">
      <dgm:prSet presAssocID="{9A6655E8-6727-47C9-8327-C94B0C674F2C}" presName="spaceRect" presStyleCnt="0"/>
      <dgm:spPr/>
    </dgm:pt>
    <dgm:pt modelId="{A8879273-61BD-447A-B456-C931F0D66183}" type="pres">
      <dgm:prSet presAssocID="{9A6655E8-6727-47C9-8327-C94B0C674F2C}" presName="parTx" presStyleLbl="revTx" presStyleIdx="1" presStyleCnt="2">
        <dgm:presLayoutVars>
          <dgm:chMax val="0"/>
          <dgm:chPref val="0"/>
        </dgm:presLayoutVars>
      </dgm:prSet>
      <dgm:spPr/>
    </dgm:pt>
  </dgm:ptLst>
  <dgm:cxnLst>
    <dgm:cxn modelId="{848BCE96-50EE-40AC-9E28-CCA6B62F45C1}" type="presOf" srcId="{2B38E25F-9C93-47D5-92E0-232C9C89FB45}" destId="{E34A697F-B6EA-42EC-9C35-3B56AF580001}" srcOrd="0" destOrd="0" presId="urn:microsoft.com/office/officeart/2018/2/layout/IconVerticalSolidList"/>
    <dgm:cxn modelId="{26B57297-5448-4252-B603-15108D12B720}" srcId="{2B38E25F-9C93-47D5-92E0-232C9C89FB45}" destId="{9A6655E8-6727-47C9-8327-C94B0C674F2C}" srcOrd="1" destOrd="0" parTransId="{542C937F-E4B8-453B-B7B7-597B7336A542}" sibTransId="{7A8E0725-510C-4BB6-9B4E-D4AEB5F00E07}"/>
    <dgm:cxn modelId="{EDBD8BB5-5EB8-4CD0-BC50-5638C579C642}" srcId="{2B38E25F-9C93-47D5-92E0-232C9C89FB45}" destId="{D99CA578-F312-4B71-9C26-6930C29316F2}" srcOrd="0" destOrd="0" parTransId="{A3D444A9-AFC0-4398-B892-E1FE4A54AC16}" sibTransId="{3E0B71D7-0593-4E01-A49F-C42D0709EAED}"/>
    <dgm:cxn modelId="{930454CE-B929-4520-B288-24DA091E1EA1}" type="presOf" srcId="{9A6655E8-6727-47C9-8327-C94B0C674F2C}" destId="{A8879273-61BD-447A-B456-C931F0D66183}" srcOrd="0" destOrd="0" presId="urn:microsoft.com/office/officeart/2018/2/layout/IconVerticalSolidList"/>
    <dgm:cxn modelId="{A2B3E6D8-B830-4659-A4E9-94F802D1DBE0}" type="presOf" srcId="{D99CA578-F312-4B71-9C26-6930C29316F2}" destId="{ECEA88F1-CB08-4092-90AF-E69BCC5A7E9D}" srcOrd="0" destOrd="0" presId="urn:microsoft.com/office/officeart/2018/2/layout/IconVerticalSolidList"/>
    <dgm:cxn modelId="{B0DB04B7-D267-481F-BF95-CE1BE4DD70AE}" type="presParOf" srcId="{E34A697F-B6EA-42EC-9C35-3B56AF580001}" destId="{B84688D1-DAC8-4CD6-9F9E-CB55379F0694}" srcOrd="0" destOrd="0" presId="urn:microsoft.com/office/officeart/2018/2/layout/IconVerticalSolidList"/>
    <dgm:cxn modelId="{CAE891E3-CC72-41B4-8F15-7E8792FCB910}" type="presParOf" srcId="{B84688D1-DAC8-4CD6-9F9E-CB55379F0694}" destId="{78B28403-958D-47DA-ACB5-3DF00002EEC2}" srcOrd="0" destOrd="0" presId="urn:microsoft.com/office/officeart/2018/2/layout/IconVerticalSolidList"/>
    <dgm:cxn modelId="{CC74DC73-9A26-4C09-9CCF-6C40D4EC6C03}" type="presParOf" srcId="{B84688D1-DAC8-4CD6-9F9E-CB55379F0694}" destId="{63B33AE2-CBDF-47F9-AD58-4D7BD3E461A6}" srcOrd="1" destOrd="0" presId="urn:microsoft.com/office/officeart/2018/2/layout/IconVerticalSolidList"/>
    <dgm:cxn modelId="{523370E8-85FF-4499-A33F-B134DB28AEC7}" type="presParOf" srcId="{B84688D1-DAC8-4CD6-9F9E-CB55379F0694}" destId="{71C3451E-45FD-42D5-8256-B50344E2761C}" srcOrd="2" destOrd="0" presId="urn:microsoft.com/office/officeart/2018/2/layout/IconVerticalSolidList"/>
    <dgm:cxn modelId="{E9822AE9-2130-4443-A9C7-23472DC0B8C7}" type="presParOf" srcId="{B84688D1-DAC8-4CD6-9F9E-CB55379F0694}" destId="{ECEA88F1-CB08-4092-90AF-E69BCC5A7E9D}" srcOrd="3" destOrd="0" presId="urn:microsoft.com/office/officeart/2018/2/layout/IconVerticalSolidList"/>
    <dgm:cxn modelId="{C66E0BF3-A46E-47C9-9272-BD1A86248BB3}" type="presParOf" srcId="{E34A697F-B6EA-42EC-9C35-3B56AF580001}" destId="{FAA9BEE9-73EE-43A2-8B65-C80F592113D5}" srcOrd="1" destOrd="0" presId="urn:microsoft.com/office/officeart/2018/2/layout/IconVerticalSolidList"/>
    <dgm:cxn modelId="{748F1184-FEDD-4C5F-ACBA-9A60C03D6E69}" type="presParOf" srcId="{E34A697F-B6EA-42EC-9C35-3B56AF580001}" destId="{2F7A8C62-5F9A-49BB-87E2-F474DB002B30}" srcOrd="2" destOrd="0" presId="urn:microsoft.com/office/officeart/2018/2/layout/IconVerticalSolidList"/>
    <dgm:cxn modelId="{CA7352CF-6DC2-429B-B9A2-CAEC553401AA}" type="presParOf" srcId="{2F7A8C62-5F9A-49BB-87E2-F474DB002B30}" destId="{31627D3D-F9F4-49FC-8E5B-11D468D38CF4}" srcOrd="0" destOrd="0" presId="urn:microsoft.com/office/officeart/2018/2/layout/IconVerticalSolidList"/>
    <dgm:cxn modelId="{13A12820-661A-4F76-9C47-0E0DF5F7420E}" type="presParOf" srcId="{2F7A8C62-5F9A-49BB-87E2-F474DB002B30}" destId="{7521151F-3A5A-4F4E-9C1A-44095F54D731}" srcOrd="1" destOrd="0" presId="urn:microsoft.com/office/officeart/2018/2/layout/IconVerticalSolidList"/>
    <dgm:cxn modelId="{DA3BF4BB-5ADA-40EB-8BA7-B8FDF1D7A507}" type="presParOf" srcId="{2F7A8C62-5F9A-49BB-87E2-F474DB002B30}" destId="{CC7650C2-9E4E-4D0F-A13B-72B7A0680719}" srcOrd="2" destOrd="0" presId="urn:microsoft.com/office/officeart/2018/2/layout/IconVerticalSolidList"/>
    <dgm:cxn modelId="{B2DB8399-CE37-458A-8D16-8B49FC42CA4D}" type="presParOf" srcId="{2F7A8C62-5F9A-49BB-87E2-F474DB002B30}" destId="{A8879273-61BD-447A-B456-C931F0D6618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E16A00-6796-480C-9D7C-3A7D42FFC78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3B438AA-768E-4981-B6EB-9B7F3E362834}">
      <dgm:prSet/>
      <dgm:spPr/>
      <dgm:t>
        <a:bodyPr/>
        <a:lstStyle/>
        <a:p>
          <a:r>
            <a:rPr lang="es-ES"/>
            <a:t>Bosquejar árboles de problemas, como una herramienta de análisis, ayuda a los equipos de proyecto y responsables del desarrollo de políticas a identificar las causas raíz de un problema, sus efectos (y sus consecuencias) y a desarrollar una mejor comprensión del problema central. </a:t>
          </a:r>
          <a:endParaRPr lang="en-US"/>
        </a:p>
      </dgm:t>
    </dgm:pt>
    <dgm:pt modelId="{B9D4D541-A01C-4D38-8CCF-6BE4783275E1}" type="parTrans" cxnId="{2127DB03-A370-4E63-BED4-45316D4CB130}">
      <dgm:prSet/>
      <dgm:spPr/>
      <dgm:t>
        <a:bodyPr/>
        <a:lstStyle/>
        <a:p>
          <a:endParaRPr lang="en-US"/>
        </a:p>
      </dgm:t>
    </dgm:pt>
    <dgm:pt modelId="{90F3F483-A5B4-4778-AE5C-579BC401B471}" type="sibTrans" cxnId="{2127DB03-A370-4E63-BED4-45316D4CB130}">
      <dgm:prSet/>
      <dgm:spPr/>
      <dgm:t>
        <a:bodyPr/>
        <a:lstStyle/>
        <a:p>
          <a:endParaRPr lang="en-US"/>
        </a:p>
      </dgm:t>
    </dgm:pt>
    <dgm:pt modelId="{A97F33C3-C333-429C-9769-5AB21CDF9B2A}">
      <dgm:prSet/>
      <dgm:spPr/>
      <dgm:t>
        <a:bodyPr/>
        <a:lstStyle/>
        <a:p>
          <a:r>
            <a:rPr lang="es-ES"/>
            <a:t>El proceso ayuda a los equipos a superar la complejidad de una situación, dividiéndola en partes manejables, esbozando las jerarquías relacionadas dentro del problema; a fin de comprender mejor cómo un problema central lleva a la ramificación de diversos efectos.</a:t>
          </a:r>
          <a:endParaRPr lang="en-US"/>
        </a:p>
      </dgm:t>
    </dgm:pt>
    <dgm:pt modelId="{6AF10C7E-FD43-4435-BB91-18905D15259C}" type="parTrans" cxnId="{57A44862-76F6-4DE7-930A-1168FBCE7B72}">
      <dgm:prSet/>
      <dgm:spPr/>
      <dgm:t>
        <a:bodyPr/>
        <a:lstStyle/>
        <a:p>
          <a:endParaRPr lang="en-US"/>
        </a:p>
      </dgm:t>
    </dgm:pt>
    <dgm:pt modelId="{E3A1322F-5D0F-497D-8509-751B047A8A81}" type="sibTrans" cxnId="{57A44862-76F6-4DE7-930A-1168FBCE7B72}">
      <dgm:prSet/>
      <dgm:spPr/>
      <dgm:t>
        <a:bodyPr/>
        <a:lstStyle/>
        <a:p>
          <a:endParaRPr lang="en-US"/>
        </a:p>
      </dgm:t>
    </dgm:pt>
    <dgm:pt modelId="{1E16C5ED-1AEA-463C-A9BA-A80C0CCD0BA2}" type="pres">
      <dgm:prSet presAssocID="{B6E16A00-6796-480C-9D7C-3A7D42FFC78D}" presName="hierChild1" presStyleCnt="0">
        <dgm:presLayoutVars>
          <dgm:chPref val="1"/>
          <dgm:dir/>
          <dgm:animOne val="branch"/>
          <dgm:animLvl val="lvl"/>
          <dgm:resizeHandles/>
        </dgm:presLayoutVars>
      </dgm:prSet>
      <dgm:spPr/>
    </dgm:pt>
    <dgm:pt modelId="{962181A7-A077-45ED-8057-AA31335E13B9}" type="pres">
      <dgm:prSet presAssocID="{73B438AA-768E-4981-B6EB-9B7F3E362834}" presName="hierRoot1" presStyleCnt="0"/>
      <dgm:spPr/>
    </dgm:pt>
    <dgm:pt modelId="{CFA84726-CF8A-4ECD-98B8-B4132AE61D46}" type="pres">
      <dgm:prSet presAssocID="{73B438AA-768E-4981-B6EB-9B7F3E362834}" presName="composite" presStyleCnt="0"/>
      <dgm:spPr/>
    </dgm:pt>
    <dgm:pt modelId="{89814C56-872A-4937-A0B7-5D46B8868EA6}" type="pres">
      <dgm:prSet presAssocID="{73B438AA-768E-4981-B6EB-9B7F3E362834}" presName="background" presStyleLbl="node0" presStyleIdx="0" presStyleCnt="2"/>
      <dgm:spPr/>
    </dgm:pt>
    <dgm:pt modelId="{5EA3CC00-DEDF-4F9C-B4A3-DE28B5C4F1F6}" type="pres">
      <dgm:prSet presAssocID="{73B438AA-768E-4981-B6EB-9B7F3E362834}" presName="text" presStyleLbl="fgAcc0" presStyleIdx="0" presStyleCnt="2">
        <dgm:presLayoutVars>
          <dgm:chPref val="3"/>
        </dgm:presLayoutVars>
      </dgm:prSet>
      <dgm:spPr/>
    </dgm:pt>
    <dgm:pt modelId="{AA0C3513-5F34-4A08-9920-96BA6044185F}" type="pres">
      <dgm:prSet presAssocID="{73B438AA-768E-4981-B6EB-9B7F3E362834}" presName="hierChild2" presStyleCnt="0"/>
      <dgm:spPr/>
    </dgm:pt>
    <dgm:pt modelId="{4DE2370F-80C3-49E5-8DF6-99546CB15CDA}" type="pres">
      <dgm:prSet presAssocID="{A97F33C3-C333-429C-9769-5AB21CDF9B2A}" presName="hierRoot1" presStyleCnt="0"/>
      <dgm:spPr/>
    </dgm:pt>
    <dgm:pt modelId="{1DEF9A66-F0B7-446C-98EA-036B2099C250}" type="pres">
      <dgm:prSet presAssocID="{A97F33C3-C333-429C-9769-5AB21CDF9B2A}" presName="composite" presStyleCnt="0"/>
      <dgm:spPr/>
    </dgm:pt>
    <dgm:pt modelId="{B3CB2E05-2DC0-4B71-9423-5D69B1F9DB30}" type="pres">
      <dgm:prSet presAssocID="{A97F33C3-C333-429C-9769-5AB21CDF9B2A}" presName="background" presStyleLbl="node0" presStyleIdx="1" presStyleCnt="2"/>
      <dgm:spPr/>
    </dgm:pt>
    <dgm:pt modelId="{D669187F-C671-4FEC-8967-BB28744E7577}" type="pres">
      <dgm:prSet presAssocID="{A97F33C3-C333-429C-9769-5AB21CDF9B2A}" presName="text" presStyleLbl="fgAcc0" presStyleIdx="1" presStyleCnt="2">
        <dgm:presLayoutVars>
          <dgm:chPref val="3"/>
        </dgm:presLayoutVars>
      </dgm:prSet>
      <dgm:spPr/>
    </dgm:pt>
    <dgm:pt modelId="{E6627905-1986-4FE5-8C72-4B03EBD72C1A}" type="pres">
      <dgm:prSet presAssocID="{A97F33C3-C333-429C-9769-5AB21CDF9B2A}" presName="hierChild2" presStyleCnt="0"/>
      <dgm:spPr/>
    </dgm:pt>
  </dgm:ptLst>
  <dgm:cxnLst>
    <dgm:cxn modelId="{2127DB03-A370-4E63-BED4-45316D4CB130}" srcId="{B6E16A00-6796-480C-9D7C-3A7D42FFC78D}" destId="{73B438AA-768E-4981-B6EB-9B7F3E362834}" srcOrd="0" destOrd="0" parTransId="{B9D4D541-A01C-4D38-8CCF-6BE4783275E1}" sibTransId="{90F3F483-A5B4-4778-AE5C-579BC401B471}"/>
    <dgm:cxn modelId="{EC43D93F-FC3D-474E-B727-996E1790AFF0}" type="presOf" srcId="{A97F33C3-C333-429C-9769-5AB21CDF9B2A}" destId="{D669187F-C671-4FEC-8967-BB28744E7577}" srcOrd="0" destOrd="0" presId="urn:microsoft.com/office/officeart/2005/8/layout/hierarchy1"/>
    <dgm:cxn modelId="{57A44862-76F6-4DE7-930A-1168FBCE7B72}" srcId="{B6E16A00-6796-480C-9D7C-3A7D42FFC78D}" destId="{A97F33C3-C333-429C-9769-5AB21CDF9B2A}" srcOrd="1" destOrd="0" parTransId="{6AF10C7E-FD43-4435-BB91-18905D15259C}" sibTransId="{E3A1322F-5D0F-497D-8509-751B047A8A81}"/>
    <dgm:cxn modelId="{6C8741BB-CF1D-49C4-95FD-065033DC49C5}" type="presOf" srcId="{73B438AA-768E-4981-B6EB-9B7F3E362834}" destId="{5EA3CC00-DEDF-4F9C-B4A3-DE28B5C4F1F6}" srcOrd="0" destOrd="0" presId="urn:microsoft.com/office/officeart/2005/8/layout/hierarchy1"/>
    <dgm:cxn modelId="{73A089C5-1767-489E-86AD-7F0F01696B19}" type="presOf" srcId="{B6E16A00-6796-480C-9D7C-3A7D42FFC78D}" destId="{1E16C5ED-1AEA-463C-A9BA-A80C0CCD0BA2}" srcOrd="0" destOrd="0" presId="urn:microsoft.com/office/officeart/2005/8/layout/hierarchy1"/>
    <dgm:cxn modelId="{30AA0E50-D527-420D-8119-1DC2A4DEE4B7}" type="presParOf" srcId="{1E16C5ED-1AEA-463C-A9BA-A80C0CCD0BA2}" destId="{962181A7-A077-45ED-8057-AA31335E13B9}" srcOrd="0" destOrd="0" presId="urn:microsoft.com/office/officeart/2005/8/layout/hierarchy1"/>
    <dgm:cxn modelId="{5452B25F-E0EC-4E73-A581-0A1E7F6048BB}" type="presParOf" srcId="{962181A7-A077-45ED-8057-AA31335E13B9}" destId="{CFA84726-CF8A-4ECD-98B8-B4132AE61D46}" srcOrd="0" destOrd="0" presId="urn:microsoft.com/office/officeart/2005/8/layout/hierarchy1"/>
    <dgm:cxn modelId="{B3D700FB-02E5-4492-A21D-C63F67DCCA44}" type="presParOf" srcId="{CFA84726-CF8A-4ECD-98B8-B4132AE61D46}" destId="{89814C56-872A-4937-A0B7-5D46B8868EA6}" srcOrd="0" destOrd="0" presId="urn:microsoft.com/office/officeart/2005/8/layout/hierarchy1"/>
    <dgm:cxn modelId="{CE2BD6EC-D111-4441-9553-6980BB567C05}" type="presParOf" srcId="{CFA84726-CF8A-4ECD-98B8-B4132AE61D46}" destId="{5EA3CC00-DEDF-4F9C-B4A3-DE28B5C4F1F6}" srcOrd="1" destOrd="0" presId="urn:microsoft.com/office/officeart/2005/8/layout/hierarchy1"/>
    <dgm:cxn modelId="{FDE7C689-8896-4925-ADED-1A25CE4E5922}" type="presParOf" srcId="{962181A7-A077-45ED-8057-AA31335E13B9}" destId="{AA0C3513-5F34-4A08-9920-96BA6044185F}" srcOrd="1" destOrd="0" presId="urn:microsoft.com/office/officeart/2005/8/layout/hierarchy1"/>
    <dgm:cxn modelId="{CF4EF56D-1504-4898-91EA-41F22FFC8D8B}" type="presParOf" srcId="{1E16C5ED-1AEA-463C-A9BA-A80C0CCD0BA2}" destId="{4DE2370F-80C3-49E5-8DF6-99546CB15CDA}" srcOrd="1" destOrd="0" presId="urn:microsoft.com/office/officeart/2005/8/layout/hierarchy1"/>
    <dgm:cxn modelId="{AA7FFDA2-F31E-436F-8339-1D4996CE2A1A}" type="presParOf" srcId="{4DE2370F-80C3-49E5-8DF6-99546CB15CDA}" destId="{1DEF9A66-F0B7-446C-98EA-036B2099C250}" srcOrd="0" destOrd="0" presId="urn:microsoft.com/office/officeart/2005/8/layout/hierarchy1"/>
    <dgm:cxn modelId="{1BF0BF45-07F8-4F64-9818-3F06FD48DFEE}" type="presParOf" srcId="{1DEF9A66-F0B7-446C-98EA-036B2099C250}" destId="{B3CB2E05-2DC0-4B71-9423-5D69B1F9DB30}" srcOrd="0" destOrd="0" presId="urn:microsoft.com/office/officeart/2005/8/layout/hierarchy1"/>
    <dgm:cxn modelId="{7EC69061-F7C3-4BA1-8910-540BCDA4AA5C}" type="presParOf" srcId="{1DEF9A66-F0B7-446C-98EA-036B2099C250}" destId="{D669187F-C671-4FEC-8967-BB28744E7577}" srcOrd="1" destOrd="0" presId="urn:microsoft.com/office/officeart/2005/8/layout/hierarchy1"/>
    <dgm:cxn modelId="{D3F7714F-CD45-41D4-A798-52E82207B3AB}" type="presParOf" srcId="{4DE2370F-80C3-49E5-8DF6-99546CB15CDA}" destId="{E6627905-1986-4FE5-8C72-4B03EBD72C1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28403-958D-47DA-ACB5-3DF00002EEC2}">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B33AE2-CBDF-47F9-AD58-4D7BD3E461A6}">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EA88F1-CB08-4092-90AF-E69BCC5A7E9D}">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90000"/>
            </a:lnSpc>
            <a:spcBef>
              <a:spcPct val="0"/>
            </a:spcBef>
            <a:spcAft>
              <a:spcPct val="35000"/>
            </a:spcAft>
            <a:buNone/>
          </a:pPr>
          <a:r>
            <a:rPr lang="es-ES" sz="1800" kern="1200"/>
            <a:t>El análisis de datos nos sirve para conocer las relaciones existentes entre las variables de estudio y para comprobar si nuestros supuestos de partida son verdaderos o falsos.</a:t>
          </a:r>
          <a:endParaRPr lang="en-US" sz="1800" kern="1200"/>
        </a:p>
      </dsp:txBody>
      <dsp:txXfrm>
        <a:off x="1507738" y="707092"/>
        <a:ext cx="9007861" cy="1305401"/>
      </dsp:txXfrm>
    </dsp:sp>
    <dsp:sp modelId="{31627D3D-F9F4-49FC-8E5B-11D468D38CF4}">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21151F-3A5A-4F4E-9C1A-44095F54D731}">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879273-61BD-447A-B456-C931F0D66183}">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90000"/>
            </a:lnSpc>
            <a:spcBef>
              <a:spcPct val="0"/>
            </a:spcBef>
            <a:spcAft>
              <a:spcPct val="35000"/>
            </a:spcAft>
            <a:buNone/>
          </a:pPr>
          <a:r>
            <a:rPr lang="es-ES" sz="1800" kern="1200"/>
            <a:t>En este sentido, los datos, son la evidencia sobre la cual se construyen las políticas. Ayudan a identificar las necesidades, a establecer los objetivos y a supervisar el progreso. Sin buenas estadísticas, el proceso de desarrollo es ciego: los encargados de la formulación de políticas no pueden aprender de sus errores y el público no puede hacerlos responsables.</a:t>
          </a:r>
          <a:endParaRPr lang="en-US" sz="1800" kern="1200"/>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14C56-872A-4937-A0B7-5D46B8868EA6}">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A3CC00-DEDF-4F9C-B4A3-DE28B5C4F1F6}">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Bosquejar árboles de problemas, como una herramienta de análisis, ayuda a los equipos de proyecto y responsables del desarrollo de políticas a identificar las causas raíz de un problema, sus efectos (y sus consecuencias) y a desarrollar una mejor comprensión del problema central. </a:t>
          </a:r>
          <a:endParaRPr lang="en-US" sz="1900" kern="1200"/>
        </a:p>
      </dsp:txBody>
      <dsp:txXfrm>
        <a:off x="696297" y="538547"/>
        <a:ext cx="4171627" cy="2590157"/>
      </dsp:txXfrm>
    </dsp:sp>
    <dsp:sp modelId="{B3CB2E05-2DC0-4B71-9423-5D69B1F9DB30}">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69187F-C671-4FEC-8967-BB28744E7577}">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a:t>El proceso ayuda a los equipos a superar la complejidad de una situación, dividiéndola en partes manejables, esbozando las jerarquías relacionadas dentro del problema; a fin de comprender mejor cómo un problema central lleva a la ramificación de diversos efectos.</a:t>
          </a:r>
          <a:endParaRPr lang="en-US" sz="1900" kern="1200"/>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063A2E-1A21-50A5-2B76-707D706BD6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7D4B80A7-38BF-1DF3-BF33-BD85FEEA15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3DFABEEC-612C-61F4-A2DB-13098475D858}"/>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5" name="Marcador de pie de página 4">
            <a:extLst>
              <a:ext uri="{FF2B5EF4-FFF2-40B4-BE49-F238E27FC236}">
                <a16:creationId xmlns:a16="http://schemas.microsoft.com/office/drawing/2014/main" id="{A5A9D4E0-E2BF-B2AF-4593-39FB96820D2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A3B069D-B3F5-5559-3C51-FE2D68DC764A}"/>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291582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F71752-3286-9C1F-7A6C-70829D23290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766D1AF-6EAA-833F-70F5-2F265FE6466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CA1B042-053F-EC2A-79A7-CEA0EBCFFA95}"/>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5" name="Marcador de pie de página 4">
            <a:extLst>
              <a:ext uri="{FF2B5EF4-FFF2-40B4-BE49-F238E27FC236}">
                <a16:creationId xmlns:a16="http://schemas.microsoft.com/office/drawing/2014/main" id="{43AC4A93-EC5F-A162-B56C-69BF4AE7D03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65ADF19-052A-FA1E-6D89-79B391C66FE7}"/>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137610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9943CE3-7D30-353B-FAEF-0E9769AB5C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DCF61B6-CFB0-4B15-E8EA-705569D9762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A82D6CB-BFDE-E5F7-AC07-8AB15049C148}"/>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5" name="Marcador de pie de página 4">
            <a:extLst>
              <a:ext uri="{FF2B5EF4-FFF2-40B4-BE49-F238E27FC236}">
                <a16:creationId xmlns:a16="http://schemas.microsoft.com/office/drawing/2014/main" id="{223387F4-E5BA-2460-4818-3B3ABE61CAA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825263C-541A-CAF0-B2FE-D03EB12F3794}"/>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21155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3A0F95-7C56-D04F-124A-01E6F580B0F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73CE75E-7773-B5E0-E717-F47BAF8D965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FA3A895-C8CF-56D0-616B-EDE1B0B4E92F}"/>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5" name="Marcador de pie de página 4">
            <a:extLst>
              <a:ext uri="{FF2B5EF4-FFF2-40B4-BE49-F238E27FC236}">
                <a16:creationId xmlns:a16="http://schemas.microsoft.com/office/drawing/2014/main" id="{655432FB-F13E-6EAD-77D5-6E5572EC94E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9C13012-7036-D60B-1D67-6D11078DF9C0}"/>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418320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B992C-9580-B960-6D93-562E5DF3CB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700E4B6-33FB-4F74-AE00-B0497C4223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C67280-62A0-EB91-BFC4-FF1A6B0F425C}"/>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5" name="Marcador de pie de página 4">
            <a:extLst>
              <a:ext uri="{FF2B5EF4-FFF2-40B4-BE49-F238E27FC236}">
                <a16:creationId xmlns:a16="http://schemas.microsoft.com/office/drawing/2014/main" id="{15FB3636-A345-1ABF-F6CB-55041C7D8C5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029AEA9-8DAA-DCB6-C2A3-604D507469CE}"/>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348346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EB133E-D3C7-084F-4FAB-F8F219EE541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2860979-9835-DC96-DCB2-217E516A4B7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2DDAC2C0-34C1-4EA2-0667-B73B3D25E2B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E44E3D5B-CA70-FA77-98A2-7D0A2181331C}"/>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6" name="Marcador de pie de página 5">
            <a:extLst>
              <a:ext uri="{FF2B5EF4-FFF2-40B4-BE49-F238E27FC236}">
                <a16:creationId xmlns:a16="http://schemas.microsoft.com/office/drawing/2014/main" id="{58445DEE-843C-ED39-A142-16164EFD678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5319F1C-80EA-1B27-5127-803270F028F1}"/>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2978235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4D775-FF3E-CF65-46DD-0B6010F9752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CEAE1CA-26B1-ABA1-A4DB-6BAAE6AE03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47DD294-107A-5E17-D149-5ADF3C93003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CF0B771-D093-111C-87AA-CAC1C8846D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83C6C6-A67A-9C77-4B7E-D024973CB20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4AD7A604-E64C-5A5E-3F71-898906482B50}"/>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8" name="Marcador de pie de página 7">
            <a:extLst>
              <a:ext uri="{FF2B5EF4-FFF2-40B4-BE49-F238E27FC236}">
                <a16:creationId xmlns:a16="http://schemas.microsoft.com/office/drawing/2014/main" id="{1D1F1846-4B77-B058-0386-C106C7C5C9A8}"/>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FB81B65-EAFA-FD29-2F95-2800D6144CD3}"/>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165317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75C675-239F-F11C-382D-B4C4B5A9241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987836C-6083-9B78-5DDF-4EE222960A8B}"/>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4" name="Marcador de pie de página 3">
            <a:extLst>
              <a:ext uri="{FF2B5EF4-FFF2-40B4-BE49-F238E27FC236}">
                <a16:creationId xmlns:a16="http://schemas.microsoft.com/office/drawing/2014/main" id="{83682A11-FE64-EBD5-6D4B-5F6885EC6D1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D6391D99-74ED-F628-9786-F8054C36DC02}"/>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295108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C1C15B4-B77F-5FA0-309D-1D39D4A1AE59}"/>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3" name="Marcador de pie de página 2">
            <a:extLst>
              <a:ext uri="{FF2B5EF4-FFF2-40B4-BE49-F238E27FC236}">
                <a16:creationId xmlns:a16="http://schemas.microsoft.com/office/drawing/2014/main" id="{46C9EDEE-8EC0-EBA1-8091-0F5CE1BDAE0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BEF4BE31-E32B-016E-EE79-6D3D35D9CA8A}"/>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2525385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F305B7-1D64-1BB4-1FB4-95C0713D5AB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B6001D1-A35A-9DC1-A402-57199523B2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8E8DCFC9-4F97-6E37-C066-F0874EBB65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76380B-A1F7-8C11-1541-38173052E8E1}"/>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6" name="Marcador de pie de página 5">
            <a:extLst>
              <a:ext uri="{FF2B5EF4-FFF2-40B4-BE49-F238E27FC236}">
                <a16:creationId xmlns:a16="http://schemas.microsoft.com/office/drawing/2014/main" id="{B7A4B760-58C9-AD68-920E-1995F15F2C0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737BB08-2E6E-CCDC-3B8F-3B8BB6BBD60F}"/>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30144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E3B39C-B017-9FD4-44E5-140800E93AC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BC038D58-DD9F-A46F-FA74-352E77175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CA684CD-575E-F574-46BE-37457B6A3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84804C-5FAB-60A8-EDA4-F89CE084042F}"/>
              </a:ext>
            </a:extLst>
          </p:cNvPr>
          <p:cNvSpPr>
            <a:spLocks noGrp="1"/>
          </p:cNvSpPr>
          <p:nvPr>
            <p:ph type="dt" sz="half" idx="10"/>
          </p:nvPr>
        </p:nvSpPr>
        <p:spPr/>
        <p:txBody>
          <a:bodyPr/>
          <a:lstStyle/>
          <a:p>
            <a:fld id="{4886575F-09D0-4227-8E89-F87C6CEF06D0}" type="datetimeFigureOut">
              <a:rPr lang="es-CO" smtClean="0"/>
              <a:t>29/01/2026</a:t>
            </a:fld>
            <a:endParaRPr lang="es-CO"/>
          </a:p>
        </p:txBody>
      </p:sp>
      <p:sp>
        <p:nvSpPr>
          <p:cNvPr id="6" name="Marcador de pie de página 5">
            <a:extLst>
              <a:ext uri="{FF2B5EF4-FFF2-40B4-BE49-F238E27FC236}">
                <a16:creationId xmlns:a16="http://schemas.microsoft.com/office/drawing/2014/main" id="{FBB3D177-74CF-ED7D-0A1F-99A3977A5E6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4B5B74E-C0B5-275B-BDF9-4547B37A7F24}"/>
              </a:ext>
            </a:extLst>
          </p:cNvPr>
          <p:cNvSpPr>
            <a:spLocks noGrp="1"/>
          </p:cNvSpPr>
          <p:nvPr>
            <p:ph type="sldNum" sz="quarter" idx="12"/>
          </p:nvPr>
        </p:nvSpPr>
        <p:spPr/>
        <p:txBody>
          <a:bodyPr/>
          <a:lstStyle/>
          <a:p>
            <a:fld id="{72E83362-2821-4127-9BDA-EEA85AB9D826}" type="slidenum">
              <a:rPr lang="es-CO" smtClean="0"/>
              <a:t>‹Nº›</a:t>
            </a:fld>
            <a:endParaRPr lang="es-CO"/>
          </a:p>
        </p:txBody>
      </p:sp>
    </p:spTree>
    <p:extLst>
      <p:ext uri="{BB962C8B-B14F-4D97-AF65-F5344CB8AC3E}">
        <p14:creationId xmlns:p14="http://schemas.microsoft.com/office/powerpoint/2010/main" val="2784472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64FB627-9365-FAB9-AA86-F2A17D0AFB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CFD2917-E3E9-B7DD-71A8-F4A28C244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57CA05C-BE55-6696-1B42-43E10D60CC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6575F-09D0-4227-8E89-F87C6CEF06D0}" type="datetimeFigureOut">
              <a:rPr lang="es-CO" smtClean="0"/>
              <a:t>29/01/2026</a:t>
            </a:fld>
            <a:endParaRPr lang="es-CO"/>
          </a:p>
        </p:txBody>
      </p:sp>
      <p:sp>
        <p:nvSpPr>
          <p:cNvPr id="5" name="Marcador de pie de página 4">
            <a:extLst>
              <a:ext uri="{FF2B5EF4-FFF2-40B4-BE49-F238E27FC236}">
                <a16:creationId xmlns:a16="http://schemas.microsoft.com/office/drawing/2014/main" id="{A874821C-67CC-F870-581F-7C12AAAC7C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461575DB-1DE6-9279-3E3E-EE28FEC4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83362-2821-4127-9BDA-EEA85AB9D826}" type="slidenum">
              <a:rPr lang="es-CO" smtClean="0"/>
              <a:t>‹Nº›</a:t>
            </a:fld>
            <a:endParaRPr lang="es-CO"/>
          </a:p>
        </p:txBody>
      </p:sp>
    </p:spTree>
    <p:extLst>
      <p:ext uri="{BB962C8B-B14F-4D97-AF65-F5344CB8AC3E}">
        <p14:creationId xmlns:p14="http://schemas.microsoft.com/office/powerpoint/2010/main" val="126077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519334DB-EC8F-4050-9C6E-F92B6A72D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4" name="Color Cover">
              <a:extLst>
                <a:ext uri="{FF2B5EF4-FFF2-40B4-BE49-F238E27FC236}">
                  <a16:creationId xmlns:a16="http://schemas.microsoft.com/office/drawing/2014/main" id="{EA01B1DD-00B6-4407-827C-3F408B773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Color Cover">
              <a:extLst>
                <a:ext uri="{FF2B5EF4-FFF2-40B4-BE49-F238E27FC236}">
                  <a16:creationId xmlns:a16="http://schemas.microsoft.com/office/drawing/2014/main" id="{AF1D500A-77DB-437E-A54D-45B239D6D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3F87BA2A-0B66-4DEF-A04F-2CC1722572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8" name="Color">
              <a:extLst>
                <a:ext uri="{FF2B5EF4-FFF2-40B4-BE49-F238E27FC236}">
                  <a16:creationId xmlns:a16="http://schemas.microsoft.com/office/drawing/2014/main" id="{522B2F8C-7861-41DA-AB7F-C621655E4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olor">
              <a:extLst>
                <a:ext uri="{FF2B5EF4-FFF2-40B4-BE49-F238E27FC236}">
                  <a16:creationId xmlns:a16="http://schemas.microsoft.com/office/drawing/2014/main" id="{90AE996F-5C1A-4DD0-B66D-9C837744A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n 3">
            <a:extLst>
              <a:ext uri="{FF2B5EF4-FFF2-40B4-BE49-F238E27FC236}">
                <a16:creationId xmlns:a16="http://schemas.microsoft.com/office/drawing/2014/main" id="{742CE232-EA10-E557-4E66-CC898DE3E1A5}"/>
              </a:ext>
            </a:extLst>
          </p:cNvPr>
          <p:cNvPicPr>
            <a:picLocks noChangeAspect="1"/>
          </p:cNvPicPr>
          <p:nvPr/>
        </p:nvPicPr>
        <p:blipFill>
          <a:blip r:embed="rId2"/>
          <a:stretch>
            <a:fillRect/>
          </a:stretch>
        </p:blipFill>
        <p:spPr>
          <a:xfrm>
            <a:off x="8667188" y="1173129"/>
            <a:ext cx="2400366" cy="2400366"/>
          </a:xfrm>
          <a:prstGeom prst="rect">
            <a:avLst/>
          </a:prstGeom>
        </p:spPr>
      </p:pic>
      <p:pic>
        <p:nvPicPr>
          <p:cNvPr id="5" name="Imagen 4" descr="Logotipo&#10;&#10;Descripción generada automáticamente">
            <a:extLst>
              <a:ext uri="{FF2B5EF4-FFF2-40B4-BE49-F238E27FC236}">
                <a16:creationId xmlns:a16="http://schemas.microsoft.com/office/drawing/2014/main" id="{E6507FA9-88E8-C182-88AC-CE78A71591C5}"/>
              </a:ext>
            </a:extLst>
          </p:cNvPr>
          <p:cNvPicPr>
            <a:picLocks noChangeAspect="1"/>
          </p:cNvPicPr>
          <p:nvPr/>
        </p:nvPicPr>
        <p:blipFill>
          <a:blip r:embed="rId3"/>
          <a:stretch>
            <a:fillRect/>
          </a:stretch>
        </p:blipFill>
        <p:spPr>
          <a:xfrm>
            <a:off x="6708758" y="4157238"/>
            <a:ext cx="4358797" cy="1340330"/>
          </a:xfrm>
          <a:prstGeom prst="rect">
            <a:avLst/>
          </a:prstGeom>
        </p:spPr>
      </p:pic>
      <p:grpSp>
        <p:nvGrpSpPr>
          <p:cNvPr id="51" name="Group 5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52" name="Freeform: Shape 5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7" name="Freeform: Shape 5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8" name="Freeform: Shape 5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98F8DC5A-64C9-F9F2-D65C-E6AC9C4E170F}"/>
              </a:ext>
            </a:extLst>
          </p:cNvPr>
          <p:cNvSpPr>
            <a:spLocks noGrp="1"/>
          </p:cNvSpPr>
          <p:nvPr>
            <p:ph type="ctrTitle"/>
          </p:nvPr>
        </p:nvSpPr>
        <p:spPr>
          <a:xfrm>
            <a:off x="1009797" y="1727990"/>
            <a:ext cx="5203990" cy="2349622"/>
          </a:xfrm>
        </p:spPr>
        <p:txBody>
          <a:bodyPr anchor="b">
            <a:normAutofit fontScale="90000"/>
          </a:bodyPr>
          <a:lstStyle/>
          <a:p>
            <a:pPr algn="l"/>
            <a:r>
              <a:rPr lang="es-CO" sz="4800" dirty="0">
                <a:solidFill>
                  <a:schemeClr val="bg1"/>
                </a:solidFill>
              </a:rPr>
              <a:t>ANALISIS DE INFORMACIÓN</a:t>
            </a:r>
            <a:br>
              <a:rPr lang="es-CO" sz="4800" dirty="0">
                <a:solidFill>
                  <a:schemeClr val="bg1"/>
                </a:solidFill>
              </a:rPr>
            </a:br>
            <a:br>
              <a:rPr lang="es-CO" sz="4800" dirty="0">
                <a:solidFill>
                  <a:schemeClr val="bg1"/>
                </a:solidFill>
              </a:rPr>
            </a:br>
            <a:br>
              <a:rPr lang="es-CO" sz="4800" dirty="0">
                <a:solidFill>
                  <a:schemeClr val="bg1"/>
                </a:solidFill>
              </a:rPr>
            </a:br>
            <a:r>
              <a:rPr lang="es-CO" sz="2800" dirty="0">
                <a:solidFill>
                  <a:schemeClr val="bg1"/>
                </a:solidFill>
              </a:rPr>
              <a:t>Análisis de datos </a:t>
            </a:r>
          </a:p>
        </p:txBody>
      </p:sp>
    </p:spTree>
    <p:extLst>
      <p:ext uri="{BB962C8B-B14F-4D97-AF65-F5344CB8AC3E}">
        <p14:creationId xmlns:p14="http://schemas.microsoft.com/office/powerpoint/2010/main" val="332358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96FED334-BB39-25D4-4851-507DC23E44F2}"/>
              </a:ext>
            </a:extLst>
          </p:cNvPr>
          <p:cNvPicPr>
            <a:picLocks noGrp="1" noChangeAspect="1"/>
          </p:cNvPicPr>
          <p:nvPr>
            <p:ph idx="1"/>
          </p:nvPr>
        </p:nvPicPr>
        <p:blipFill rotWithShape="1">
          <a:blip r:embed="rId2"/>
          <a:srcRect b="7141"/>
          <a:stretch/>
        </p:blipFill>
        <p:spPr>
          <a:xfrm>
            <a:off x="0" y="278177"/>
            <a:ext cx="11901268" cy="6419061"/>
          </a:xfrm>
          <a:prstGeom prst="rect">
            <a:avLst/>
          </a:prstGeom>
        </p:spPr>
      </p:pic>
    </p:spTree>
    <p:extLst>
      <p:ext uri="{BB962C8B-B14F-4D97-AF65-F5344CB8AC3E}">
        <p14:creationId xmlns:p14="http://schemas.microsoft.com/office/powerpoint/2010/main" val="2756042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scritorio con elementos de productividad">
            <a:extLst>
              <a:ext uri="{FF2B5EF4-FFF2-40B4-BE49-F238E27FC236}">
                <a16:creationId xmlns:a16="http://schemas.microsoft.com/office/drawing/2014/main" id="{6948A8D4-4737-BCC5-16AB-AFDBCDCAE09C}"/>
              </a:ext>
            </a:extLst>
          </p:cNvPr>
          <p:cNvPicPr>
            <a:picLocks noChangeAspect="1"/>
          </p:cNvPicPr>
          <p:nvPr/>
        </p:nvPicPr>
        <p:blipFill rotWithShape="1">
          <a:blip r:embed="rId2"/>
          <a:srcRect l="27858" r="12608"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2119BC68-5E25-C3E4-8D32-EE0EAF2BF178}"/>
              </a:ext>
            </a:extLst>
          </p:cNvPr>
          <p:cNvSpPr>
            <a:spLocks noGrp="1"/>
          </p:cNvSpPr>
          <p:nvPr>
            <p:ph idx="1"/>
          </p:nvPr>
        </p:nvSpPr>
        <p:spPr>
          <a:xfrm>
            <a:off x="6513788" y="2333297"/>
            <a:ext cx="4840010" cy="3843666"/>
          </a:xfrm>
        </p:spPr>
        <p:txBody>
          <a:bodyPr>
            <a:normAutofit/>
          </a:bodyPr>
          <a:lstStyle/>
          <a:p>
            <a:r>
              <a:rPr lang="es-ES" sz="2000"/>
              <a:t>Es necesario tener en cuenta que las evaluaciones de impacto permiten la recopilación y el análisis de evidencia que colabora en la formulación de políticas públicas. Por esto, promueven la toma de decisiones de manera informada, mejorando la calidad de las políticas implementadas. Toda política debe ser evaluada en términos de su impacto económico, social y ambiental. </a:t>
            </a:r>
            <a:endParaRPr lang="es-CO" sz="2000"/>
          </a:p>
        </p:txBody>
      </p:sp>
    </p:spTree>
    <p:extLst>
      <p:ext uri="{BB962C8B-B14F-4D97-AF65-F5344CB8AC3E}">
        <p14:creationId xmlns:p14="http://schemas.microsoft.com/office/powerpoint/2010/main" val="4248571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80F1D3-7650-4307-A001-0163AD371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a:extLst>
              <a:ext uri="{FF2B5EF4-FFF2-40B4-BE49-F238E27FC236}">
                <a16:creationId xmlns:a16="http://schemas.microsoft.com/office/drawing/2014/main" id="{1032612F-0C70-86A4-47F5-BE7A5CC8B699}"/>
              </a:ext>
            </a:extLst>
          </p:cNvPr>
          <p:cNvPicPr>
            <a:picLocks noGrp="1" noChangeAspect="1"/>
          </p:cNvPicPr>
          <p:nvPr>
            <p:ph idx="1"/>
          </p:nvPr>
        </p:nvPicPr>
        <p:blipFill rotWithShape="1">
          <a:blip r:embed="rId2"/>
          <a:srcRect t="7354" r="1" b="11845"/>
          <a:stretch/>
        </p:blipFill>
        <p:spPr>
          <a:xfrm>
            <a:off x="1695450" y="283941"/>
            <a:ext cx="8801100" cy="5955873"/>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Tree>
    <p:extLst>
      <p:ext uri="{BB962C8B-B14F-4D97-AF65-F5344CB8AC3E}">
        <p14:creationId xmlns:p14="http://schemas.microsoft.com/office/powerpoint/2010/main" val="168895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119B21-8C2B-62E0-5C8D-AF23D455577E}"/>
              </a:ext>
            </a:extLst>
          </p:cNvPr>
          <p:cNvSpPr>
            <a:spLocks noGrp="1"/>
          </p:cNvSpPr>
          <p:nvPr>
            <p:ph type="title"/>
          </p:nvPr>
        </p:nvSpPr>
        <p:spPr>
          <a:xfrm>
            <a:off x="4965430" y="629268"/>
            <a:ext cx="6586491" cy="1286160"/>
          </a:xfrm>
        </p:spPr>
        <p:txBody>
          <a:bodyPr anchor="b">
            <a:normAutofit/>
          </a:bodyPr>
          <a:lstStyle/>
          <a:p>
            <a:r>
              <a:rPr lang="es-ES" b="1" dirty="0"/>
              <a:t>¿Qué es? </a:t>
            </a:r>
            <a:endParaRPr lang="es-CO" b="1" dirty="0"/>
          </a:p>
        </p:txBody>
      </p:sp>
      <p:sp>
        <p:nvSpPr>
          <p:cNvPr id="3" name="Marcador de contenido 2">
            <a:extLst>
              <a:ext uri="{FF2B5EF4-FFF2-40B4-BE49-F238E27FC236}">
                <a16:creationId xmlns:a16="http://schemas.microsoft.com/office/drawing/2014/main" id="{FA03C153-D613-E19C-874A-A4DCB6159F64}"/>
              </a:ext>
            </a:extLst>
          </p:cNvPr>
          <p:cNvSpPr>
            <a:spLocks noGrp="1"/>
          </p:cNvSpPr>
          <p:nvPr>
            <p:ph idx="1"/>
          </p:nvPr>
        </p:nvSpPr>
        <p:spPr>
          <a:xfrm>
            <a:off x="4965431" y="2438400"/>
            <a:ext cx="6586489" cy="3785419"/>
          </a:xfrm>
        </p:spPr>
        <p:txBody>
          <a:bodyPr>
            <a:normAutofit/>
          </a:bodyPr>
          <a:lstStyle/>
          <a:p>
            <a:r>
              <a:rPr lang="es-ES" sz="1700" dirty="0"/>
              <a:t>El análisis es el proceso de dividir un tema complejo o sustancia en partes más pequeñas para obtener una mejor comprensión de él.</a:t>
            </a:r>
          </a:p>
          <a:p>
            <a:endParaRPr lang="es-ES" sz="1700" dirty="0"/>
          </a:p>
          <a:p>
            <a:r>
              <a:rPr lang="es-ES" sz="1700" dirty="0"/>
              <a:t>El análisis de la información es la decodificación de datos que se hallan en un determinado documento, en donde un especialista logra procesar la información con el fin de recuperar datos que emitan una información que sea de utilidad.</a:t>
            </a:r>
          </a:p>
          <a:p>
            <a:endParaRPr lang="es-ES" sz="1700" dirty="0"/>
          </a:p>
          <a:p>
            <a:r>
              <a:rPr lang="es-ES" sz="1700" dirty="0"/>
              <a:t>El análisis de datos es el proceso de exploración, transformación y examinación de datos para identificar tendencias y patrones que revelen </a:t>
            </a:r>
            <a:r>
              <a:rPr lang="es-ES" sz="1700" dirty="0" err="1"/>
              <a:t>insights</a:t>
            </a:r>
            <a:r>
              <a:rPr lang="es-ES" sz="1700" dirty="0"/>
              <a:t> importantes y aumenten la eficiencia para respaldar la toma de decisiones.</a:t>
            </a:r>
            <a:endParaRPr lang="es-CO" sz="1700" dirty="0"/>
          </a:p>
        </p:txBody>
      </p:sp>
      <p:pic>
        <p:nvPicPr>
          <p:cNvPr id="5" name="Picture 4" descr="Lupa resalta un rendimiento económico decreciente">
            <a:extLst>
              <a:ext uri="{FF2B5EF4-FFF2-40B4-BE49-F238E27FC236}">
                <a16:creationId xmlns:a16="http://schemas.microsoft.com/office/drawing/2014/main" id="{85497E01-B23D-9830-C78A-84DEDF518FF5}"/>
              </a:ext>
            </a:extLst>
          </p:cNvPr>
          <p:cNvPicPr>
            <a:picLocks noChangeAspect="1"/>
          </p:cNvPicPr>
          <p:nvPr/>
        </p:nvPicPr>
        <p:blipFill rotWithShape="1">
          <a:blip r:embed="rId2"/>
          <a:srcRect l="12159" r="42722"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BA3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39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AEE31D3-0CB6-C58C-3DB0-D035088C39B4}"/>
              </a:ext>
            </a:extLst>
          </p:cNvPr>
          <p:cNvSpPr>
            <a:spLocks noGrp="1"/>
          </p:cNvSpPr>
          <p:nvPr>
            <p:ph type="title"/>
          </p:nvPr>
        </p:nvSpPr>
        <p:spPr>
          <a:xfrm>
            <a:off x="838200" y="365125"/>
            <a:ext cx="10515600" cy="1325563"/>
          </a:xfrm>
        </p:spPr>
        <p:txBody>
          <a:bodyPr>
            <a:normAutofit/>
          </a:bodyPr>
          <a:lstStyle/>
          <a:p>
            <a:pPr algn="ctr"/>
            <a:r>
              <a:rPr lang="es-ES" b="1" dirty="0"/>
              <a:t>El análisis de datos para las mejoras de los resultados en las políticas públicas</a:t>
            </a:r>
            <a:endParaRPr lang="es-CO" b="1"/>
          </a:p>
        </p:txBody>
      </p:sp>
      <p:graphicFrame>
        <p:nvGraphicFramePr>
          <p:cNvPr id="5" name="Marcador de contenido 2">
            <a:extLst>
              <a:ext uri="{FF2B5EF4-FFF2-40B4-BE49-F238E27FC236}">
                <a16:creationId xmlns:a16="http://schemas.microsoft.com/office/drawing/2014/main" id="{FF1EF653-7A11-6C3C-BCA8-0188CCAC4CBC}"/>
              </a:ext>
            </a:extLst>
          </p:cNvPr>
          <p:cNvGraphicFramePr>
            <a:graphicFrameLocks noGrp="1"/>
          </p:cNvGraphicFramePr>
          <p:nvPr>
            <p:ph idx="1"/>
            <p:extLst>
              <p:ext uri="{D42A27DB-BD31-4B8C-83A1-F6EECF244321}">
                <p14:modId xmlns:p14="http://schemas.microsoft.com/office/powerpoint/2010/main" val="16918933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5691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2789C25-AA74-D34C-8044-9C3A93542AD6}"/>
              </a:ext>
            </a:extLst>
          </p:cNvPr>
          <p:cNvSpPr>
            <a:spLocks noGrp="1"/>
          </p:cNvSpPr>
          <p:nvPr>
            <p:ph type="title"/>
          </p:nvPr>
        </p:nvSpPr>
        <p:spPr>
          <a:xfrm>
            <a:off x="1043631" y="809898"/>
            <a:ext cx="10173010" cy="1554480"/>
          </a:xfrm>
        </p:spPr>
        <p:txBody>
          <a:bodyPr anchor="ctr">
            <a:normAutofit/>
          </a:bodyPr>
          <a:lstStyle/>
          <a:p>
            <a:r>
              <a:rPr lang="es-CO" sz="4800" b="1"/>
              <a:t>¿Para qué nos sirve? </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id="{D4815F8B-0E73-5EDE-A142-87140BBAEE30}"/>
              </a:ext>
            </a:extLst>
          </p:cNvPr>
          <p:cNvGraphicFramePr>
            <a:graphicFrameLocks noGrp="1"/>
          </p:cNvGraphicFramePr>
          <p:nvPr>
            <p:ph idx="1"/>
            <p:extLst>
              <p:ext uri="{D42A27DB-BD31-4B8C-83A1-F6EECF244321}">
                <p14:modId xmlns:p14="http://schemas.microsoft.com/office/powerpoint/2010/main" val="3695322288"/>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5037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FA0365F9-5258-CD0D-0130-B7EA1515A47B}"/>
              </a:ext>
            </a:extLst>
          </p:cNvPr>
          <p:cNvSpPr>
            <a:spLocks noGrp="1"/>
          </p:cNvSpPr>
          <p:nvPr>
            <p:ph idx="1"/>
          </p:nvPr>
        </p:nvSpPr>
        <p:spPr>
          <a:xfrm>
            <a:off x="1653363" y="2176272"/>
            <a:ext cx="9367204" cy="4041648"/>
          </a:xfrm>
        </p:spPr>
        <p:txBody>
          <a:bodyPr anchor="t">
            <a:normAutofit/>
          </a:bodyPr>
          <a:lstStyle/>
          <a:p>
            <a:r>
              <a:rPr lang="es-ES" sz="2400"/>
              <a:t>Entender de manera integra el problema es parte fundamental para la toma de decisiones, por lo tanto, es necesario que los equipos técnicos puedan no sólo identificar el problema, sino además cuantificar la gravedad del mismo, utilizando datos que expresan la medida y dimensión del problema central, sus causas directas e indirectas, así como la gravedad de los efectos que viene provocando en la vida de las personas.</a:t>
            </a:r>
            <a:endParaRPr lang="es-CO" sz="2400"/>
          </a:p>
        </p:txBody>
      </p:sp>
    </p:spTree>
    <p:extLst>
      <p:ext uri="{BB962C8B-B14F-4D97-AF65-F5344CB8AC3E}">
        <p14:creationId xmlns:p14="http://schemas.microsoft.com/office/powerpoint/2010/main" val="122635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B89E156-2D1F-F737-8287-6A99643A7665}"/>
              </a:ext>
            </a:extLst>
          </p:cNvPr>
          <p:cNvSpPr>
            <a:spLocks noGrp="1"/>
          </p:cNvSpPr>
          <p:nvPr>
            <p:ph idx="1"/>
          </p:nvPr>
        </p:nvSpPr>
        <p:spPr>
          <a:xfrm>
            <a:off x="587988" y="2620641"/>
            <a:ext cx="5837750" cy="3023702"/>
          </a:xfrm>
        </p:spPr>
        <p:txBody>
          <a:bodyPr anchor="ctr">
            <a:normAutofit/>
          </a:bodyPr>
          <a:lstStyle/>
          <a:p>
            <a:r>
              <a:rPr lang="es-ES" sz="2000"/>
              <a:t>Una política es una declaración de propósito y principios –implementada a través de un conjunto de protocolos– para alcanzar resultados deseados. El desarrollo de políticas basadas en datos incorpora elementos de diseño de la investigación cuantitativa para expresar, en términos medibles, argumentos para una condición que queremos cambiar.</a:t>
            </a:r>
          </a:p>
          <a:p>
            <a:endParaRPr lang="es-CO" sz="2000"/>
          </a:p>
        </p:txBody>
      </p:sp>
      <p:sp>
        <p:nvSpPr>
          <p:cNvPr id="23" name="Rectangle 2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Juez">
            <a:extLst>
              <a:ext uri="{FF2B5EF4-FFF2-40B4-BE49-F238E27FC236}">
                <a16:creationId xmlns:a16="http://schemas.microsoft.com/office/drawing/2014/main" id="{C3ED45EC-5AC7-293B-7614-9FA55B6AE9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21373" y="1186882"/>
            <a:ext cx="4235516" cy="4235516"/>
          </a:xfrm>
          <a:prstGeom prst="rect">
            <a:avLst/>
          </a:prstGeom>
        </p:spPr>
      </p:pic>
      <p:sp>
        <p:nvSpPr>
          <p:cNvPr id="27" name="Rectangle 2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7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657C14D9-5AA5-F898-1520-6E7851A60B39}"/>
              </a:ext>
            </a:extLst>
          </p:cNvPr>
          <p:cNvSpPr>
            <a:spLocks noGrp="1"/>
          </p:cNvSpPr>
          <p:nvPr>
            <p:ph idx="1"/>
          </p:nvPr>
        </p:nvSpPr>
        <p:spPr>
          <a:xfrm>
            <a:off x="1653363" y="2176272"/>
            <a:ext cx="9367204" cy="4041648"/>
          </a:xfrm>
        </p:spPr>
        <p:txBody>
          <a:bodyPr anchor="t">
            <a:normAutofit/>
          </a:bodyPr>
          <a:lstStyle/>
          <a:p>
            <a:r>
              <a:rPr lang="es-ES" sz="2400"/>
              <a:t>El </a:t>
            </a:r>
            <a:r>
              <a:rPr lang="es-ES" sz="2400" b="1"/>
              <a:t>logro de los objetivos </a:t>
            </a:r>
            <a:r>
              <a:rPr lang="es-ES" sz="2400"/>
              <a:t>de política, se pueden verificar en sus indicadores que se definen como una estadística completa (o un resumen de una población) que se forma tras el análisis de un conjunto de datos. Un indicador, por lo tanto, proviene del análisis de datos; mientras que una estadística son los datos que existían antes de realizar ese análisis.</a:t>
            </a:r>
          </a:p>
          <a:p>
            <a:endParaRPr lang="es-ES" sz="2400"/>
          </a:p>
          <a:p>
            <a:r>
              <a:rPr lang="es-ES" sz="2400"/>
              <a:t>Los datos recopilados a través de la investigación experimental examinan la validez de una hipótesis. Por lo general, se emplean para observar el efecto que tiene en una variable dependiente la manipulación de una variable independiente.</a:t>
            </a:r>
            <a:endParaRPr lang="es-CO" sz="2400"/>
          </a:p>
        </p:txBody>
      </p:sp>
    </p:spTree>
    <p:extLst>
      <p:ext uri="{BB962C8B-B14F-4D97-AF65-F5344CB8AC3E}">
        <p14:creationId xmlns:p14="http://schemas.microsoft.com/office/powerpoint/2010/main" val="590305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B876690-7A43-25E6-73B0-A4DBDC41C3D7}"/>
              </a:ext>
            </a:extLst>
          </p:cNvPr>
          <p:cNvPicPr>
            <a:picLocks noChangeAspect="1"/>
          </p:cNvPicPr>
          <p:nvPr/>
        </p:nvPicPr>
        <p:blipFill rotWithShape="1">
          <a:blip r:embed="rId2"/>
          <a:srcRect/>
          <a:stretch/>
        </p:blipFill>
        <p:spPr>
          <a:xfrm>
            <a:off x="0" y="10"/>
            <a:ext cx="12192000" cy="6857990"/>
          </a:xfrm>
          <a:prstGeom prst="rect">
            <a:avLst/>
          </a:prstGeom>
        </p:spPr>
      </p:pic>
      <p:sp>
        <p:nvSpPr>
          <p:cNvPr id="2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1" name="Straight Connector 1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FEB06EC-39ED-F1C4-504B-D3B18C693D62}"/>
              </a:ext>
            </a:extLst>
          </p:cNvPr>
          <p:cNvSpPr>
            <a:spLocks noGrp="1"/>
          </p:cNvSpPr>
          <p:nvPr>
            <p:ph idx="1"/>
          </p:nvPr>
        </p:nvSpPr>
        <p:spPr>
          <a:xfrm>
            <a:off x="458250" y="2798595"/>
            <a:ext cx="4593021" cy="3440417"/>
          </a:xfrm>
        </p:spPr>
        <p:txBody>
          <a:bodyPr anchor="ctr">
            <a:normAutofit/>
          </a:bodyPr>
          <a:lstStyle/>
          <a:p>
            <a:r>
              <a:rPr lang="es-ES" sz="1700" dirty="0"/>
              <a:t>En el desarrollo de políticas, esta investigación experimental permite que los líderes midan el efecto de una intervención, probando teorías e hipótesis. Es importante destacar que los diseños de investigación experimental que emplean métodos estadísticos para el análisis no pueden probar en su totalidad si una hipótesis es verdadera o falsa, sino que solo pueden respaldar la posibilidad de que sea verdadera o falsa.</a:t>
            </a:r>
            <a:endParaRPr lang="es-CO" sz="1700" dirty="0"/>
          </a:p>
        </p:txBody>
      </p:sp>
    </p:spTree>
    <p:extLst>
      <p:ext uri="{BB962C8B-B14F-4D97-AF65-F5344CB8AC3E}">
        <p14:creationId xmlns:p14="http://schemas.microsoft.com/office/powerpoint/2010/main" val="400966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88F72C8-7F96-68CD-FB35-DE9502F513FA}"/>
              </a:ext>
            </a:extLst>
          </p:cNvPr>
          <p:cNvSpPr>
            <a:spLocks noGrp="1"/>
          </p:cNvSpPr>
          <p:nvPr>
            <p:ph type="title"/>
          </p:nvPr>
        </p:nvSpPr>
        <p:spPr>
          <a:xfrm>
            <a:off x="1171074" y="1396686"/>
            <a:ext cx="3240506" cy="4064628"/>
          </a:xfrm>
        </p:spPr>
        <p:txBody>
          <a:bodyPr>
            <a:normAutofit/>
          </a:bodyPr>
          <a:lstStyle/>
          <a:p>
            <a:r>
              <a:rPr lang="es-CO" b="1">
                <a:solidFill>
                  <a:srgbClr val="FFFFFF"/>
                </a:solidFill>
              </a:rPr>
              <a:t>¿Quiénes lo aplican?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D7B58BD7-A71D-D247-21C5-EA6711DE49B2}"/>
              </a:ext>
            </a:extLst>
          </p:cNvPr>
          <p:cNvSpPr>
            <a:spLocks noGrp="1"/>
          </p:cNvSpPr>
          <p:nvPr>
            <p:ph idx="1"/>
          </p:nvPr>
        </p:nvSpPr>
        <p:spPr>
          <a:xfrm>
            <a:off x="5370153" y="1526033"/>
            <a:ext cx="5536397" cy="3935281"/>
          </a:xfrm>
        </p:spPr>
        <p:txBody>
          <a:bodyPr>
            <a:normAutofit/>
          </a:bodyPr>
          <a:lstStyle/>
          <a:p>
            <a:r>
              <a:rPr lang="es-ES" sz="1300"/>
              <a:t>Los gobiernos y otras instituciones recopilan muchos datos como un subproducto de su trabajo, por lo general, contenidos en muchos conjuntos de datos distribuidos en varias áreas funcionales. El arte de la extracción de datos conecta estas bases de datos, junto con la inteligencia artificial y las herramientas de aprendizaje automatizado basadas en estadísticas, para desarrollar información y conclusiones a partir de conjuntos de datos, por lo que es posible utilizar la información producida por las Entidades del Estado</a:t>
            </a:r>
          </a:p>
          <a:p>
            <a:r>
              <a:rPr lang="es-ES" sz="1300"/>
              <a:t>Aunque cada una de nuestras instituciones puede organizarse de manera distinta, un flujo de trabajo para el desarrollo de políticas que dependa de la toma de decisiones basada en los datos implica una cuidadosa coreografía entre el responsable del desarrollo de políticas y los analistas de datos de los equipos sectoriales, regionales y locales.</a:t>
            </a:r>
          </a:p>
          <a:p>
            <a:r>
              <a:rPr lang="es-ES" sz="1300"/>
              <a:t>Así será posible establecer políticas públicas efectivas a partir del análisis de datos, lo cual permite, además, contar con lineamientos necesarios para su implementación, con una actuación multisectorial e intergubernamental, y con mecanismos de seguimiento y evaluación para la mejora continua.</a:t>
            </a:r>
          </a:p>
        </p:txBody>
      </p:sp>
    </p:spTree>
    <p:extLst>
      <p:ext uri="{BB962C8B-B14F-4D97-AF65-F5344CB8AC3E}">
        <p14:creationId xmlns:p14="http://schemas.microsoft.com/office/powerpoint/2010/main" val="37643073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702027A2EEDC64AA845074AF06FE387" ma:contentTypeVersion="18" ma:contentTypeDescription="Crear nuevo documento." ma:contentTypeScope="" ma:versionID="de16161fbe5d022aa294369142d7a994">
  <xsd:schema xmlns:xsd="http://www.w3.org/2001/XMLSchema" xmlns:xs="http://www.w3.org/2001/XMLSchema" xmlns:p="http://schemas.microsoft.com/office/2006/metadata/properties" xmlns:ns2="57e1a581-d56e-4a67-8626-8dfdb33a3fbe" xmlns:ns3="6ab05f4c-3c66-44ed-ae9f-b807aead7b9b" targetNamespace="http://schemas.microsoft.com/office/2006/metadata/properties" ma:root="true" ma:fieldsID="72d276909f35de2f23687472e2cc0e7c" ns2:_="" ns3:_="">
    <xsd:import namespace="57e1a581-d56e-4a67-8626-8dfdb33a3fbe"/>
    <xsd:import namespace="6ab05f4c-3c66-44ed-ae9f-b807aead7b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1a581-d56e-4a67-8626-8dfdb33a3fbe"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d413fc58-c943-42d0-80e8-de8096ee1679}" ma:internalName="TaxCatchAll" ma:showField="CatchAllData" ma:web="57e1a581-d56e-4a67-8626-8dfdb33a3f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b05f4c-3c66-44ed-ae9f-b807aead7b9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591bbf87-5fcc-4276-9ee5-99f2f067c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b05f4c-3c66-44ed-ae9f-b807aead7b9b">
      <Terms xmlns="http://schemas.microsoft.com/office/infopath/2007/PartnerControls"/>
    </lcf76f155ced4ddcb4097134ff3c332f>
    <TaxCatchAll xmlns="57e1a581-d56e-4a67-8626-8dfdb33a3fbe" xsi:nil="true"/>
  </documentManagement>
</p:properties>
</file>

<file path=customXml/itemProps1.xml><?xml version="1.0" encoding="utf-8"?>
<ds:datastoreItem xmlns:ds="http://schemas.openxmlformats.org/officeDocument/2006/customXml" ds:itemID="{B9C9BAA3-7EC4-4CAA-ACC2-1E99EF9E8C20}">
  <ds:schemaRefs>
    <ds:schemaRef ds:uri="http://schemas.microsoft.com/sharepoint/v3/contenttype/forms"/>
  </ds:schemaRefs>
</ds:datastoreItem>
</file>

<file path=customXml/itemProps2.xml><?xml version="1.0" encoding="utf-8"?>
<ds:datastoreItem xmlns:ds="http://schemas.openxmlformats.org/officeDocument/2006/customXml" ds:itemID="{49846F00-2A06-4887-A1B3-F0018F883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e1a581-d56e-4a67-8626-8dfdb33a3fbe"/>
    <ds:schemaRef ds:uri="6ab05f4c-3c66-44ed-ae9f-b807aead7b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C6225E-8D5B-4E46-8512-F0D6F624B94F}">
  <ds:schemaRefs>
    <ds:schemaRef ds:uri="http://schemas.microsoft.com/office/2006/metadata/properties"/>
    <ds:schemaRef ds:uri="http://schemas.microsoft.com/office/infopath/2007/PartnerControls"/>
    <ds:schemaRef ds:uri="6ab05f4c-3c66-44ed-ae9f-b807aead7b9b"/>
    <ds:schemaRef ds:uri="57e1a581-d56e-4a67-8626-8dfdb33a3fbe"/>
  </ds:schemaRefs>
</ds:datastoreItem>
</file>

<file path=docProps/app.xml><?xml version="1.0" encoding="utf-8"?>
<Properties xmlns="http://schemas.openxmlformats.org/officeDocument/2006/extended-properties" xmlns:vt="http://schemas.openxmlformats.org/officeDocument/2006/docPropsVTypes">
  <TotalTime>30</TotalTime>
  <Words>884</Words>
  <Application>Microsoft Office PowerPoint</Application>
  <PresentationFormat>Panorámica</PresentationFormat>
  <Paragraphs>24</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Calibri Light</vt:lpstr>
      <vt:lpstr>Tema de Office</vt:lpstr>
      <vt:lpstr>ANALISIS DE INFORMACIÓN   Análisis de datos </vt:lpstr>
      <vt:lpstr>¿Qué es? </vt:lpstr>
      <vt:lpstr>El análisis de datos para las mejoras de los resultados en las políticas públicas</vt:lpstr>
      <vt:lpstr>¿Para qué nos sirve? </vt:lpstr>
      <vt:lpstr>Presentación de PowerPoint</vt:lpstr>
      <vt:lpstr>Presentación de PowerPoint</vt:lpstr>
      <vt:lpstr>Presentación de PowerPoint</vt:lpstr>
      <vt:lpstr>Presentación de PowerPoint</vt:lpstr>
      <vt:lpstr>¿Quiénes lo aplican?</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DE INFORMACIÓN   Análisis de datos </dc:title>
  <dc:creator>ELVIA ORTEGA CARDOZO</dc:creator>
  <cp:lastModifiedBy>DANNYS SEVERICHE</cp:lastModifiedBy>
  <cp:revision>1</cp:revision>
  <dcterms:created xsi:type="dcterms:W3CDTF">2023-01-28T13:55:48Z</dcterms:created>
  <dcterms:modified xsi:type="dcterms:W3CDTF">2026-01-29T15:14:03Z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0x0101007702027A2EEDC64AA845074AF06FE387</vt:lpwstr>
  </property>
</Properties>
</file>