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365EE-93F8-9F97-8DF0-FED28BD18399}" v="1" dt="2026-02-06T15:51:52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51" d="100"/>
          <a:sy n="51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FANI ESCALANTE" userId="S::tsocialctg2@quimiosalud.com::db72934e-596e-44d3-896d-1ac4c247eaca" providerId="AD" clId="Web-{7B5365EE-93F8-9F97-8DF0-FED28BD18399}"/>
    <pc:docChg chg="modSld">
      <pc:chgData name="WALFANI ESCALANTE" userId="S::tsocialctg2@quimiosalud.com::db72934e-596e-44d3-896d-1ac4c247eaca" providerId="AD" clId="Web-{7B5365EE-93F8-9F97-8DF0-FED28BD18399}" dt="2026-02-06T15:51:52.942" v="0"/>
      <pc:docMkLst>
        <pc:docMk/>
      </pc:docMkLst>
      <pc:sldChg chg="delSp">
        <pc:chgData name="WALFANI ESCALANTE" userId="S::tsocialctg2@quimiosalud.com::db72934e-596e-44d3-896d-1ac4c247eaca" providerId="AD" clId="Web-{7B5365EE-93F8-9F97-8DF0-FED28BD18399}" dt="2026-02-06T15:51:52.942" v="0"/>
        <pc:sldMkLst>
          <pc:docMk/>
          <pc:sldMk cId="4035461088" sldId="258"/>
        </pc:sldMkLst>
        <pc:picChg chg="del">
          <ac:chgData name="WALFANI ESCALANTE" userId="S::tsocialctg2@quimiosalud.com::db72934e-596e-44d3-896d-1ac4c247eaca" providerId="AD" clId="Web-{7B5365EE-93F8-9F97-8DF0-FED28BD18399}" dt="2026-02-06T15:51:52.942" v="0"/>
          <ac:picMkLst>
            <pc:docMk/>
            <pc:sldMk cId="4035461088" sldId="258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DF75438-7C4D-4F24-AD14-033BC998C62B}" type="datetimeFigureOut">
              <a:rPr lang="es-CO" smtClean="0"/>
              <a:t>6/02/2026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83B56F6-6677-4561-932A-3619246092A4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624736" cy="1728192"/>
          </a:xfrm>
        </p:spPr>
        <p:txBody>
          <a:bodyPr>
            <a:noAutofit/>
          </a:bodyPr>
          <a:lstStyle/>
          <a:p>
            <a:pPr algn="ctr"/>
            <a:br>
              <a:rPr lang="es-ES" sz="3500" dirty="0">
                <a:solidFill>
                  <a:schemeClr val="bg1"/>
                </a:solidFill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CONVOCATORIA PARA LA ELECCIÓN  DE ASOCIACIÓN DE USUARIOS</a:t>
            </a:r>
            <a:b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 AGENCIA CARTAGENA 2016</a:t>
            </a:r>
            <a:endParaRPr lang="es-CO" sz="35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136904" cy="2520280"/>
          </a:xfrm>
        </p:spPr>
        <p:txBody>
          <a:bodyPr>
            <a:normAutofit/>
          </a:bodyPr>
          <a:lstStyle/>
          <a:p>
            <a:r>
              <a:rPr lang="es-ES" sz="3500" dirty="0">
                <a:latin typeface="New Century Schoolbook" pitchFamily="18" charset="0"/>
              </a:rPr>
              <a:t>                 </a:t>
            </a:r>
          </a:p>
          <a:p>
            <a:r>
              <a:rPr lang="es-ES" sz="3500" dirty="0">
                <a:latin typeface="New Century Schoolbook" pitchFamily="18" charset="0"/>
              </a:rPr>
              <a:t>                     	</a:t>
            </a:r>
            <a:r>
              <a:rPr lang="es-ES" sz="6600" dirty="0">
                <a:latin typeface="New Century Schoolbook" pitchFamily="18" charset="0"/>
              </a:rPr>
              <a:t>BIENVENIDOS</a:t>
            </a:r>
            <a:endParaRPr lang="es-CO" sz="6600" dirty="0">
              <a:latin typeface="New 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3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317724" cy="648072"/>
          </a:xfrm>
        </p:spPr>
        <p:txBody>
          <a:bodyPr>
            <a:noAutofit/>
          </a:bodyPr>
          <a:lstStyle/>
          <a:p>
            <a:pPr algn="ctr"/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r>
              <a:rPr lang="es-ES" sz="4000" dirty="0">
                <a:solidFill>
                  <a:schemeClr val="bg1"/>
                </a:solidFill>
                <a:latin typeface="New Century Schoolbook" pitchFamily="18" charset="0"/>
              </a:rPr>
              <a:t>DECRETO 1757 DE 1994</a:t>
            </a:r>
            <a:endParaRPr lang="es-CO" sz="40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7904" y="2996952"/>
            <a:ext cx="4879520" cy="2520280"/>
          </a:xfrm>
        </p:spPr>
        <p:txBody>
          <a:bodyPr>
            <a:noAutofit/>
          </a:bodyPr>
          <a:lstStyle/>
          <a:p>
            <a:pPr algn="just"/>
            <a:r>
              <a:rPr lang="es-CO" sz="2500" b="1" dirty="0">
                <a:latin typeface="New Century Schoolbook" pitchFamily="18" charset="0"/>
              </a:rPr>
              <a:t>Por el cual se organizan y se establecen las modalidades y formas de participación social en la prestación de servicios de salud, conforme a lo dispuesto en el numeral 1 del artículo 4 del Decreto-ley 1298 de 1994.</a:t>
            </a:r>
            <a:endParaRPr lang="es-CO" sz="2500" dirty="0">
              <a:latin typeface="New Century Schoolbook" pitchFamily="18" charset="0"/>
            </a:endParaRPr>
          </a:p>
          <a:p>
            <a:endParaRPr lang="es-CO" sz="2500" dirty="0">
              <a:latin typeface="New Century Schoolbook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8803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46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624736" cy="1728192"/>
          </a:xfrm>
        </p:spPr>
        <p:txBody>
          <a:bodyPr>
            <a:noAutofit/>
          </a:bodyPr>
          <a:lstStyle/>
          <a:p>
            <a:pPr algn="ctr"/>
            <a:br>
              <a:rPr lang="es-ES" sz="3500" dirty="0">
                <a:solidFill>
                  <a:schemeClr val="bg1"/>
                </a:solidFill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¿QUÉ ES LA ALIANZA O ASOCIACIÓN DE USUARIOS?</a:t>
            </a:r>
            <a:endParaRPr lang="es-CO" sz="35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0520" y="3429000"/>
            <a:ext cx="8136904" cy="2520280"/>
          </a:xfrm>
        </p:spPr>
        <p:txBody>
          <a:bodyPr>
            <a:normAutofit/>
          </a:bodyPr>
          <a:lstStyle/>
          <a:p>
            <a:r>
              <a:rPr lang="es-ES" sz="3500" dirty="0">
                <a:latin typeface="New Century Schoolbook" pitchFamily="18" charset="0"/>
              </a:rPr>
              <a:t>                 </a:t>
            </a:r>
          </a:p>
          <a:p>
            <a:r>
              <a:rPr lang="es-ES" sz="3500" dirty="0">
                <a:latin typeface="New Century Schoolbook" pitchFamily="18" charset="0"/>
              </a:rPr>
              <a:t>                     	</a:t>
            </a:r>
            <a:endParaRPr lang="es-CO" sz="6600" dirty="0">
              <a:latin typeface="New Century Schoolbook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50520" y="2996952"/>
            <a:ext cx="4337504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0000" dirty="0">
                <a:latin typeface="New Century Schoolbook" pitchFamily="18" charset="0"/>
              </a:rPr>
              <a:t>Es una agrupación de afiliados del régimen contributivo y subsidiado, del SGSSS, que tienen derecho a utilizar unos servicios de salud, de acuerdo con su sistema de afiliación, que velarán por la calidad del servicio y la defensa del usuario</a:t>
            </a:r>
            <a:r>
              <a:rPr lang="es-CO" sz="12000" dirty="0">
                <a:latin typeface="New Century Schoolbook" pitchFamily="18" charset="0"/>
              </a:rPr>
              <a:t>……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02576"/>
            <a:ext cx="3494344" cy="291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46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624736" cy="1728192"/>
          </a:xfrm>
        </p:spPr>
        <p:txBody>
          <a:bodyPr>
            <a:noAutofit/>
          </a:bodyPr>
          <a:lstStyle/>
          <a:p>
            <a:pPr algn="ctr"/>
            <a:br>
              <a:rPr lang="es-ES" sz="3500" dirty="0">
                <a:solidFill>
                  <a:schemeClr val="bg1"/>
                </a:solidFill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¿QUÉ ES LA ALIANZA O ASOCIACIÓN DE USUARIOS?</a:t>
            </a:r>
            <a:endParaRPr lang="es-CO" sz="35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136904" cy="2520280"/>
          </a:xfrm>
        </p:spPr>
        <p:txBody>
          <a:bodyPr>
            <a:normAutofit/>
          </a:bodyPr>
          <a:lstStyle/>
          <a:p>
            <a:r>
              <a:rPr lang="es-ES" sz="3500" dirty="0">
                <a:latin typeface="New Century Schoolbook" pitchFamily="18" charset="0"/>
              </a:rPr>
              <a:t>                 </a:t>
            </a:r>
          </a:p>
          <a:p>
            <a:r>
              <a:rPr lang="es-ES" sz="3500" dirty="0">
                <a:latin typeface="New Century Schoolbook" pitchFamily="18" charset="0"/>
              </a:rPr>
              <a:t>                     	</a:t>
            </a:r>
            <a:endParaRPr lang="es-CO" sz="6600" dirty="0">
              <a:latin typeface="New Century Schoolbook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50520" y="3140968"/>
            <a:ext cx="4769552" cy="2808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500" dirty="0">
                <a:latin typeface="New Century Schoolbook" pitchFamily="18" charset="0"/>
              </a:rPr>
              <a:t>Todas las personas afiliadas al SGSSS podrán participar en las instituciones del sistema, formando asociaciones o alianzas de usuarios que los representarán ante las instituciones prestadoras de servicios de salud……..</a:t>
            </a:r>
            <a:endParaRPr lang="es-CO" sz="2500" dirty="0"/>
          </a:p>
          <a:p>
            <a:endParaRPr lang="es-CO" sz="2500" dirty="0">
              <a:latin typeface="New 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96" y="3140968"/>
            <a:ext cx="3144457" cy="289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3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624736" cy="1728192"/>
          </a:xfrm>
        </p:spPr>
        <p:txBody>
          <a:bodyPr>
            <a:noAutofit/>
          </a:bodyPr>
          <a:lstStyle/>
          <a:p>
            <a:pPr algn="ctr"/>
            <a:br>
              <a:rPr lang="es-ES" sz="3500" dirty="0">
                <a:solidFill>
                  <a:schemeClr val="bg1"/>
                </a:solidFill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¿CÓMO SE CONFORMAN LA ASOCIACIÓN DE USUARIOS?</a:t>
            </a:r>
            <a:endParaRPr lang="es-CO" sz="35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5044187" cy="252028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s-ES" sz="3500" dirty="0">
                <a:latin typeface="New Century Schoolbook" pitchFamily="18" charset="0"/>
              </a:rPr>
              <a:t>PRESIDENTE (01)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s-ES" sz="3500" dirty="0">
                <a:latin typeface="New Century Schoolbook" pitchFamily="18" charset="0"/>
              </a:rPr>
              <a:t>VICEPRESIDENTE (01)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s-ES" sz="3500" dirty="0">
                <a:latin typeface="New Century Schoolbook" pitchFamily="18" charset="0"/>
              </a:rPr>
              <a:t>SECRETARIO (01)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s-ES" sz="3500" dirty="0">
                <a:latin typeface="New Century Schoolbook" pitchFamily="18" charset="0"/>
              </a:rPr>
              <a:t>REPRESENTANTES ANTE EL COMITÉ DE ETICA HOSPILARIA (02)</a:t>
            </a:r>
            <a:endParaRPr lang="es-CO" sz="6600" dirty="0">
              <a:latin typeface="New Century Schoolbook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50520" y="3140968"/>
            <a:ext cx="8136904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7500" dirty="0">
              <a:latin typeface="New Century Schoolbook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7238"/>
            <a:ext cx="3062296" cy="265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3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624736" cy="1728192"/>
          </a:xfrm>
        </p:spPr>
        <p:txBody>
          <a:bodyPr>
            <a:noAutofit/>
          </a:bodyPr>
          <a:lstStyle/>
          <a:p>
            <a:pPr algn="ctr"/>
            <a:br>
              <a:rPr lang="es-ES" sz="3500" dirty="0">
                <a:solidFill>
                  <a:schemeClr val="bg1"/>
                </a:solidFill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¿CUÁLES SON LAS FUNCIONES DE LA ASOCIACIÓN DE USUARIOS?</a:t>
            </a:r>
            <a:endParaRPr lang="es-CO" sz="35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1674" y="3162708"/>
            <a:ext cx="4391059" cy="1404156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CO" sz="12000" dirty="0"/>
              <a:t>Participa en la planeación, toma de decisiones, vigilancia y control de la gestión de la afiliación, administración y prestación de los servicios de salud.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50520" y="3140968"/>
            <a:ext cx="8136904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7500" dirty="0">
              <a:latin typeface="New Century Schoolbook" pitchFamily="18" charset="0"/>
            </a:endParaRPr>
          </a:p>
        </p:txBody>
      </p:sp>
      <p:pic>
        <p:nvPicPr>
          <p:cNvPr id="1026" name="Picture 2" descr="Deci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31" y="3140968"/>
            <a:ext cx="3044251" cy="304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3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624736" cy="1728192"/>
          </a:xfrm>
        </p:spPr>
        <p:txBody>
          <a:bodyPr>
            <a:noAutofit/>
          </a:bodyPr>
          <a:lstStyle/>
          <a:p>
            <a:pPr algn="ctr"/>
            <a:br>
              <a:rPr lang="es-ES" sz="3500" dirty="0">
                <a:solidFill>
                  <a:schemeClr val="bg1"/>
                </a:solidFill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¿CUÁLES SON LAS FUNCIONES DE LA ASOCIACIÓN DE USUARIOS?</a:t>
            </a:r>
            <a:endParaRPr lang="es-CO" sz="35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0520" y="3154259"/>
            <a:ext cx="4409512" cy="252028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CO" sz="3200" dirty="0"/>
              <a:t>Promociona los servicios de las entidades a las que están afiliadas o son usuarios.</a:t>
            </a:r>
          </a:p>
          <a:p>
            <a:endParaRPr lang="es-CO" sz="3600" dirty="0"/>
          </a:p>
          <a:p>
            <a:endParaRPr lang="es-CO" sz="3600" dirty="0"/>
          </a:p>
          <a:p>
            <a:endParaRPr lang="es-CO" sz="6000" dirty="0">
              <a:latin typeface="New Century Schoolbook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s-ES" sz="9200" dirty="0">
              <a:latin typeface="New Century Schoolbook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50520" y="3140968"/>
            <a:ext cx="8136904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7500" dirty="0">
              <a:latin typeface="New Century Schoolboo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83" y="3179451"/>
            <a:ext cx="3743493" cy="24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4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624736" cy="1728192"/>
          </a:xfrm>
        </p:spPr>
        <p:txBody>
          <a:bodyPr>
            <a:noAutofit/>
          </a:bodyPr>
          <a:lstStyle/>
          <a:p>
            <a:pPr algn="ctr"/>
            <a:br>
              <a:rPr lang="es-ES" sz="3500" dirty="0">
                <a:solidFill>
                  <a:schemeClr val="bg1"/>
                </a:solidFill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¿CUÁLES SON LAS FUNCIONES DE LA ASOCIACIÓN DE USUARIOS?</a:t>
            </a:r>
            <a:endParaRPr lang="es-CO" sz="35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166302"/>
            <a:ext cx="4625536" cy="2808312"/>
          </a:xfrm>
        </p:spPr>
        <p:txBody>
          <a:bodyPr>
            <a:normAutofit fontScale="55000" lnSpcReduction="20000"/>
          </a:bodyPr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s-CO" sz="5500" dirty="0"/>
              <a:t>Solicita capacitación en los temas que consideren necesarios para adelantar su labor y para el mejoramiento de la calidad de los servicios.</a:t>
            </a:r>
            <a:r>
              <a:rPr lang="es-ES" sz="5500" dirty="0">
                <a:latin typeface="New Century Schoolbook" pitchFamily="18" charset="0"/>
              </a:rPr>
              <a:t>   </a:t>
            </a:r>
          </a:p>
          <a:p>
            <a:pPr marL="857250" indent="-857250">
              <a:buFont typeface="Arial" pitchFamily="34" charset="0"/>
              <a:buChar char="•"/>
            </a:pPr>
            <a:endParaRPr lang="es-CO" sz="6000" dirty="0">
              <a:latin typeface="New Century Schoolbook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50520" y="3140968"/>
            <a:ext cx="8136904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7500" dirty="0">
              <a:latin typeface="New Century Schoolbook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335652"/>
            <a:ext cx="3278320" cy="24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5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06604" y="1196752"/>
            <a:ext cx="6624736" cy="1728192"/>
          </a:xfrm>
        </p:spPr>
        <p:txBody>
          <a:bodyPr>
            <a:noAutofit/>
          </a:bodyPr>
          <a:lstStyle/>
          <a:p>
            <a:pPr algn="ctr"/>
            <a:br>
              <a:rPr lang="es-ES" sz="3500" dirty="0">
                <a:solidFill>
                  <a:schemeClr val="bg1"/>
                </a:solidFill>
              </a:rPr>
            </a:br>
            <a:r>
              <a:rPr lang="es-ES" sz="3500" dirty="0">
                <a:solidFill>
                  <a:schemeClr val="bg1"/>
                </a:solidFill>
                <a:latin typeface="New Century Schoolbook" pitchFamily="18" charset="0"/>
              </a:rPr>
              <a:t>¿CUÁLES SON LAS FUNCIONES DE LA ASOCIACIÓN DE USUARIOS?</a:t>
            </a:r>
            <a:endParaRPr lang="es-CO" sz="3500" dirty="0">
              <a:solidFill>
                <a:schemeClr val="bg1"/>
              </a:solidFill>
              <a:latin typeface="New Century Schoolboo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95936" y="2996952"/>
            <a:ext cx="4913568" cy="2088232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CO" sz="3000" dirty="0"/>
              <a:t>Vela por la calidad y oportunidad en la prestación de los servicios, por la defensa de los derechos de los usuarios y por el cumplimiento de los deberes de los mismos</a:t>
            </a:r>
            <a:endParaRPr lang="es-CO" sz="3000" dirty="0">
              <a:latin typeface="New Century Schoolbook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50520" y="3140968"/>
            <a:ext cx="8136904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7500" dirty="0">
              <a:latin typeface="New Century Schoolbook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0" y="3111011"/>
            <a:ext cx="3384348" cy="300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77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de16161fbe5d022aa294369142d7a994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72d276909f35de2f23687472e2cc0e7c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03B8A2-CE59-42EC-9C62-7DA72DA59FCB}">
  <ds:schemaRefs>
    <ds:schemaRef ds:uri="http://schemas.microsoft.com/office/2006/metadata/properties"/>
    <ds:schemaRef ds:uri="http://schemas.microsoft.com/office/infopath/2007/PartnerControls"/>
    <ds:schemaRef ds:uri="6ab05f4c-3c66-44ed-ae9f-b807aead7b9b"/>
    <ds:schemaRef ds:uri="57e1a581-d56e-4a67-8626-8dfdb33a3fbe"/>
  </ds:schemaRefs>
</ds:datastoreItem>
</file>

<file path=customXml/itemProps2.xml><?xml version="1.0" encoding="utf-8"?>
<ds:datastoreItem xmlns:ds="http://schemas.openxmlformats.org/officeDocument/2006/customXml" ds:itemID="{CEDDDBF7-3D8C-4566-9FD0-B10DD2696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4DA685-D85C-4738-B35F-8C3C45303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1a581-d56e-4a67-8626-8dfdb33a3fbe"/>
    <ds:schemaRef ds:uri="6ab05f4c-3c66-44ed-ae9f-b807aead7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862</TotalTime>
  <Words>350</Words>
  <Application>Microsoft Office PowerPoint</Application>
  <PresentationFormat>Presentación en pantalla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NewsPrint</vt:lpstr>
      <vt:lpstr> CONVOCATORIA PARA LA ELECCIÓN  DE ASOCIACIÓN DE USUARIOS  AGENCIA CARTAGENA 2016</vt:lpstr>
      <vt:lpstr>     DECRETO 1757 DE 1994</vt:lpstr>
      <vt:lpstr> ¿QUÉ ES LA ALIANZA O ASOCIACIÓN DE USUARIOS?</vt:lpstr>
      <vt:lpstr> ¿QUÉ ES LA ALIANZA O ASOCIACIÓN DE USUARIOS?</vt:lpstr>
      <vt:lpstr> ¿CÓMO SE CONFORMAN LA ASOCIACIÓN DE USUARIOS?</vt:lpstr>
      <vt:lpstr> ¿CUÁLES SON LAS FUNCIONES DE LA ASOCIACIÓN DE USUARIOS?</vt:lpstr>
      <vt:lpstr> ¿CUÁLES SON LAS FUNCIONES DE LA ASOCIACIÓN DE USUARIOS?</vt:lpstr>
      <vt:lpstr> ¿CUÁLES SON LAS FUNCIONES DE LA ASOCIACIÓN DE USUARIOS?</vt:lpstr>
      <vt:lpstr> ¿CUÁLES SON LAS FUNCIONES DE LA ASOCIACIÓN DE USUARIOS?</vt:lpstr>
    </vt:vector>
  </TitlesOfParts>
  <Company>Quimiosalud Ltda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 DE ASOCIACIÓN DE USUARIOS AGENCIA CARTAGENA</dc:title>
  <dc:creator>Administradora</dc:creator>
  <cp:lastModifiedBy>WALFANI ESCALANTE</cp:lastModifiedBy>
  <cp:revision>51</cp:revision>
  <dcterms:created xsi:type="dcterms:W3CDTF">2014-08-16T17:41:22Z</dcterms:created>
  <dcterms:modified xsi:type="dcterms:W3CDTF">2026-02-06T15:51:53Z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  <property fmtid="{D5CDD505-2E9C-101B-9397-08002B2CF9AE}" pid="3" name="MediaServiceImageTags">
    <vt:lpwstr/>
  </property>
</Properties>
</file>