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45008" y="379425"/>
          <a:ext cx="9144634" cy="684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1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7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00850">
                <a:tc>
                  <a:txBody>
                    <a:bodyPr/>
                    <a:lstStyle/>
                    <a:p>
                      <a:pPr marL="10160" marR="114300" indent="45720">
                        <a:lnSpc>
                          <a:spcPct val="115700"/>
                        </a:lnSpc>
                        <a:spcBef>
                          <a:spcPts val="1145"/>
                        </a:spcBef>
                      </a:pP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OBJETIVOS</a:t>
                      </a:r>
                      <a:r>
                        <a:rPr sz="1600" b="1" spc="-55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600" b="1" spc="-55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ATENCION</a:t>
                      </a:r>
                      <a:r>
                        <a:rPr sz="1600" b="1" spc="-114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INTEGRAL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70205" indent="-269875">
                        <a:lnSpc>
                          <a:spcPct val="100000"/>
                        </a:lnSpc>
                        <a:spcBef>
                          <a:spcPts val="5"/>
                        </a:spcBef>
                        <a:buClr>
                          <a:srgbClr val="009999"/>
                        </a:buClr>
                        <a:buAutoNum type="arabicPeriod"/>
                        <a:tabLst>
                          <a:tab pos="370205" algn="l"/>
                        </a:tabLst>
                      </a:pPr>
                      <a:r>
                        <a:rPr sz="1400" spc="-10" dirty="0">
                          <a:latin typeface="Comic Sans MS"/>
                          <a:cs typeface="Comic Sans MS"/>
                        </a:rPr>
                        <a:t>Brindar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370205" marR="97790">
                        <a:lnSpc>
                          <a:spcPct val="116199"/>
                        </a:lnSpc>
                        <a:tabLst>
                          <a:tab pos="1821814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acompañamiento</a:t>
                      </a:r>
                      <a:r>
                        <a:rPr sz="1400" spc="2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2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los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diferentes profesionales: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nutricionista,</a:t>
                      </a:r>
                      <a:r>
                        <a:rPr sz="1400" spc="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psicólogo, trabajador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social,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químico,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enfermería.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368300" indent="-267970" algn="just">
                        <a:lnSpc>
                          <a:spcPct val="100000"/>
                        </a:lnSpc>
                        <a:spcBef>
                          <a:spcPts val="265"/>
                        </a:spcBef>
                        <a:buClr>
                          <a:srgbClr val="009999"/>
                        </a:buClr>
                        <a:buAutoNum type="arabicPeriod" startAt="2"/>
                        <a:tabLst>
                          <a:tab pos="368300" algn="l"/>
                          <a:tab pos="370205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Adecuado</a:t>
                      </a:r>
                      <a:r>
                        <a:rPr sz="1400" spc="26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seguimiento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370205" marR="98425" algn="just">
                        <a:lnSpc>
                          <a:spcPct val="116199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por</a:t>
                      </a:r>
                      <a:r>
                        <a:rPr sz="1400" spc="16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los</a:t>
                      </a:r>
                      <a:r>
                        <a:rPr sz="1400" spc="15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profesionales,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con</a:t>
                      </a:r>
                      <a:r>
                        <a:rPr sz="1400" spc="3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el</a:t>
                      </a:r>
                      <a:r>
                        <a:rPr sz="1400" spc="3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fin</a:t>
                      </a:r>
                      <a:r>
                        <a:rPr sz="1400" spc="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manejar</a:t>
                      </a:r>
                      <a:r>
                        <a:rPr sz="1400" spc="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adherencia</a:t>
                      </a:r>
                      <a:r>
                        <a:rPr sz="1400" spc="15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16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cada</a:t>
                      </a:r>
                      <a:r>
                        <a:rPr sz="1400" spc="15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caso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que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 aplique.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368300" indent="-267970" algn="just">
                        <a:lnSpc>
                          <a:spcPct val="100000"/>
                        </a:lnSpc>
                        <a:spcBef>
                          <a:spcPts val="265"/>
                        </a:spcBef>
                        <a:buClr>
                          <a:srgbClr val="009999"/>
                        </a:buClr>
                        <a:buAutoNum type="arabicPeriod" startAt="3"/>
                        <a:tabLst>
                          <a:tab pos="368300" algn="l"/>
                          <a:tab pos="370205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Brindar</a:t>
                      </a:r>
                      <a:r>
                        <a:rPr sz="1400" spc="204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educación</a:t>
                      </a:r>
                      <a:r>
                        <a:rPr sz="1400" spc="1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para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370205" marR="98425" algn="just">
                        <a:lnSpc>
                          <a:spcPct val="1157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Comic Sans MS"/>
                          <a:cs typeface="Comic Sans MS"/>
                        </a:rPr>
                        <a:t>fortalecer</a:t>
                      </a:r>
                      <a:r>
                        <a:rPr sz="1400" spc="-8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los</a:t>
                      </a:r>
                      <a:r>
                        <a:rPr sz="1400" spc="-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estilos</a:t>
                      </a:r>
                      <a:r>
                        <a:rPr sz="1400" spc="-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vida</a:t>
                      </a:r>
                      <a:r>
                        <a:rPr sz="1400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saludable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370205" marR="98425" indent="-269875" algn="just">
                        <a:lnSpc>
                          <a:spcPct val="115700"/>
                        </a:lnSpc>
                        <a:spcBef>
                          <a:spcPts val="5"/>
                        </a:spcBef>
                        <a:buClr>
                          <a:srgbClr val="009999"/>
                        </a:buClr>
                        <a:buSzPct val="107142"/>
                        <a:buAutoNum type="arabicPeriod" startAt="4"/>
                        <a:tabLst>
                          <a:tab pos="370205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Seguimiento</a:t>
                      </a:r>
                      <a:r>
                        <a:rPr sz="1400" spc="395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395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los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usuarios</a:t>
                      </a:r>
                      <a:r>
                        <a:rPr sz="1400" spc="2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con</a:t>
                      </a:r>
                      <a:r>
                        <a:rPr sz="1400" spc="2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conductas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415" dirty="0">
                          <a:latin typeface="Comic Sans MS"/>
                          <a:cs typeface="Comic Sans MS"/>
                        </a:rPr>
                        <a:t>   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riesgos</a:t>
                      </a:r>
                      <a:r>
                        <a:rPr sz="1400" spc="415" dirty="0">
                          <a:latin typeface="Comic Sans MS"/>
                          <a:cs typeface="Comic Sans MS"/>
                        </a:rPr>
                        <a:t>     </a:t>
                      </a:r>
                      <a:r>
                        <a:rPr sz="1400" spc="-50" dirty="0">
                          <a:latin typeface="Comic Sans MS"/>
                          <a:cs typeface="Comic Sans MS"/>
                        </a:rPr>
                        <a:t>e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intervenirlas</a:t>
                      </a:r>
                      <a:r>
                        <a:rPr sz="1500" spc="-10" dirty="0">
                          <a:latin typeface="Comic Sans MS"/>
                          <a:cs typeface="Comic Sans MS"/>
                        </a:rPr>
                        <a:t>.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145415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T w="19050">
                      <a:solidFill>
                        <a:srgbClr val="00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MEDICO</a:t>
                      </a:r>
                      <a:r>
                        <a:rPr sz="1600" b="1" spc="-9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EXPERTO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 marL="59055" marR="1407795">
                        <a:lnSpc>
                          <a:spcPct val="116100"/>
                        </a:lnSpc>
                        <a:spcBef>
                          <a:spcPts val="25"/>
                        </a:spcBef>
                        <a:tabLst>
                          <a:tab pos="598170" algn="l"/>
                          <a:tab pos="746125" algn="l"/>
                          <a:tab pos="884555" algn="l"/>
                          <a:tab pos="933450" algn="l"/>
                        </a:tabLst>
                      </a:pPr>
                      <a:r>
                        <a:rPr sz="1400" spc="-25" dirty="0">
                          <a:latin typeface="Comic Sans MS"/>
                          <a:cs typeface="Comic Sans MS"/>
                        </a:rPr>
                        <a:t>Es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quien brinda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		</a:t>
                      </a:r>
                      <a:r>
                        <a:rPr sz="1400" spc="-4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30" dirty="0"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atención inicial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		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al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usuario, aclarando dudas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	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con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respecto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	</a:t>
                      </a:r>
                      <a:r>
                        <a:rPr sz="1400" spc="-50" dirty="0">
                          <a:latin typeface="Comic Sans MS"/>
                          <a:cs typeface="Comic Sans MS"/>
                        </a:rPr>
                        <a:t>a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su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estado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físico,</a:t>
                      </a:r>
                      <a:r>
                        <a:rPr sz="1400" spc="-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resultados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59055" marR="98425">
                        <a:lnSpc>
                          <a:spcPct val="1157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1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laboratorios</a:t>
                      </a:r>
                      <a:r>
                        <a:rPr sz="1400" spc="10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spc="10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Evolución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 su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 diagnóstico.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ENFERMERA</a:t>
                      </a:r>
                      <a:r>
                        <a:rPr sz="1600" b="1" spc="-1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JEFE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 marL="59055" marR="98425" algn="just">
                        <a:lnSpc>
                          <a:spcPct val="116100"/>
                        </a:lnSpc>
                        <a:spcBef>
                          <a:spcPts val="16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Es</a:t>
                      </a:r>
                      <a:r>
                        <a:rPr sz="1400" spc="450" dirty="0">
                          <a:latin typeface="Comic Sans MS"/>
                          <a:cs typeface="Comic Sans MS"/>
                        </a:rPr>
                        <a:t>   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quien</a:t>
                      </a:r>
                      <a:r>
                        <a:rPr sz="1400" spc="445" dirty="0">
                          <a:latin typeface="Comic Sans MS"/>
                          <a:cs typeface="Comic Sans MS"/>
                        </a:rPr>
                        <a:t>    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Brinda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acompañamiento</a:t>
                      </a:r>
                      <a:r>
                        <a:rPr sz="1400" spc="3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al</a:t>
                      </a:r>
                      <a:r>
                        <a:rPr sz="1400" spc="3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Médico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1400" spc="49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consulta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59055" marR="1266190">
                        <a:lnSpc>
                          <a:spcPct val="116100"/>
                        </a:lnSpc>
                        <a:spcBef>
                          <a:spcPts val="5"/>
                        </a:spcBef>
                        <a:tabLst>
                          <a:tab pos="345440" algn="l"/>
                          <a:tab pos="964565" algn="l"/>
                        </a:tabLst>
                      </a:pPr>
                      <a:r>
                        <a:rPr sz="1400" spc="-10" dirty="0">
                          <a:latin typeface="Comic Sans MS"/>
                          <a:cs typeface="Comic Sans MS"/>
                        </a:rPr>
                        <a:t>tomando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signos</a:t>
                      </a:r>
                      <a:r>
                        <a:rPr sz="1400" spc="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vitales </a:t>
                      </a:r>
                      <a:r>
                        <a:rPr sz="1400" spc="-50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brindando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educación</a:t>
                      </a:r>
                      <a:r>
                        <a:rPr sz="1400" spc="4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estilos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vida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saludable.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T w="19050">
                      <a:solidFill>
                        <a:srgbClr val="00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NUTRICIONISTA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116839" marR="74295" algn="just">
                        <a:lnSpc>
                          <a:spcPct val="116199"/>
                        </a:lnSpc>
                        <a:spcBef>
                          <a:spcPts val="20"/>
                        </a:spcBef>
                        <a:tabLst>
                          <a:tab pos="2050414" algn="l"/>
                        </a:tabLst>
                      </a:pPr>
                      <a:r>
                        <a:rPr sz="1200" dirty="0">
                          <a:latin typeface="Comic Sans MS"/>
                          <a:cs typeface="Comic Sans MS"/>
                        </a:rPr>
                        <a:t>Brinda</a:t>
                      </a:r>
                      <a:r>
                        <a:rPr sz="1200" spc="2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educación</a:t>
                      </a:r>
                      <a:r>
                        <a:rPr sz="1200" spc="3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para</a:t>
                      </a:r>
                      <a:r>
                        <a:rPr sz="1200" spc="3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crear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hábitos</a:t>
                      </a:r>
                      <a:r>
                        <a:rPr sz="1200" spc="20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alimentarios</a:t>
                      </a:r>
                      <a:r>
                        <a:rPr sz="1200" spc="19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sanos, recomendaciones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200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seguridad</a:t>
                      </a:r>
                      <a:r>
                        <a:rPr sz="1200" spc="3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e</a:t>
                      </a:r>
                      <a:r>
                        <a:rPr sz="1200" spc="3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higiene,</a:t>
                      </a:r>
                      <a:r>
                        <a:rPr sz="1200" spc="3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ya</a:t>
                      </a:r>
                      <a:r>
                        <a:rPr sz="1200" spc="3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25" dirty="0">
                          <a:latin typeface="Comic Sans MS"/>
                          <a:cs typeface="Comic Sans MS"/>
                        </a:rPr>
                        <a:t>que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una</a:t>
                      </a:r>
                      <a:r>
                        <a:rPr sz="1200" spc="340" dirty="0">
                          <a:latin typeface="Comic Sans MS"/>
                          <a:cs typeface="Comic Sans MS"/>
                        </a:rPr>
                        <a:t>     </a:t>
                      </a:r>
                      <a:r>
                        <a:rPr sz="1200" spc="-20" dirty="0">
                          <a:latin typeface="Comic Sans MS"/>
                          <a:cs typeface="Comic Sans MS"/>
                        </a:rPr>
                        <a:t>buena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116839" marR="1089660" algn="just">
                        <a:lnSpc>
                          <a:spcPct val="115799"/>
                        </a:lnSpc>
                      </a:pPr>
                      <a:r>
                        <a:rPr sz="1200" dirty="0">
                          <a:latin typeface="Comic Sans MS"/>
                          <a:cs typeface="Comic Sans MS"/>
                        </a:rPr>
                        <a:t>nutrición</a:t>
                      </a:r>
                      <a:r>
                        <a:rPr sz="1200" spc="445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200" spc="-25" dirty="0">
                          <a:latin typeface="Comic Sans MS"/>
                          <a:cs typeface="Comic Sans MS"/>
                        </a:rPr>
                        <a:t>es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importante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 marL="116839" marR="1089660" algn="just">
                        <a:lnSpc>
                          <a:spcPct val="115900"/>
                        </a:lnSpc>
                        <a:spcBef>
                          <a:spcPts val="10"/>
                        </a:spcBef>
                      </a:pPr>
                      <a:r>
                        <a:rPr sz="1200" dirty="0">
                          <a:latin typeface="Comic Sans MS"/>
                          <a:cs typeface="Comic Sans MS"/>
                        </a:rPr>
                        <a:t>para</a:t>
                      </a:r>
                      <a:r>
                        <a:rPr sz="1200" spc="8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mantener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una</a:t>
                      </a:r>
                      <a:r>
                        <a:rPr sz="1200" spc="340" dirty="0">
                          <a:latin typeface="Comic Sans MS"/>
                          <a:cs typeface="Comic Sans MS"/>
                        </a:rPr>
                        <a:t>     </a:t>
                      </a:r>
                      <a:r>
                        <a:rPr sz="1200" spc="-20" dirty="0">
                          <a:latin typeface="Comic Sans MS"/>
                          <a:cs typeface="Comic Sans MS"/>
                        </a:rPr>
                        <a:t>buena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salud.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PSICOLOGO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67945" marR="57150" algn="just">
                        <a:lnSpc>
                          <a:spcPct val="116300"/>
                        </a:lnSpc>
                        <a:spcBef>
                          <a:spcPts val="15"/>
                        </a:spcBef>
                        <a:tabLst>
                          <a:tab pos="1512570" algn="l"/>
                        </a:tabLst>
                      </a:pPr>
                      <a:r>
                        <a:rPr sz="1200" dirty="0">
                          <a:latin typeface="Comic Sans MS"/>
                          <a:cs typeface="Comic Sans MS"/>
                        </a:rPr>
                        <a:t>Es</a:t>
                      </a:r>
                      <a:r>
                        <a:rPr sz="1200" spc="320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quien</a:t>
                      </a:r>
                      <a:r>
                        <a:rPr sz="1200" spc="325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brinda</a:t>
                      </a:r>
                      <a:r>
                        <a:rPr sz="1200" spc="320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200" spc="-20" dirty="0">
                          <a:latin typeface="Comic Sans MS"/>
                          <a:cs typeface="Comic Sans MS"/>
                        </a:rPr>
                        <a:t>apoyo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terapéutico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realizando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acompañamiento</a:t>
                      </a:r>
                      <a:r>
                        <a:rPr sz="1200" spc="425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emocional,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brinda</a:t>
                      </a:r>
                      <a:r>
                        <a:rPr sz="1200" spc="29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educación</a:t>
                      </a:r>
                      <a:r>
                        <a:rPr sz="1200" spc="29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sexual</a:t>
                      </a:r>
                      <a:r>
                        <a:rPr sz="1200" spc="29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spc="-50" dirty="0">
                          <a:latin typeface="Comic Sans MS"/>
                          <a:cs typeface="Comic Sans MS"/>
                        </a:rPr>
                        <a:t>y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preventiva,</a:t>
                      </a:r>
                      <a:r>
                        <a:rPr sz="1200" spc="459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refuerza</a:t>
                      </a:r>
                      <a:r>
                        <a:rPr sz="1200" spc="475" dirty="0">
                          <a:latin typeface="Comic Sans MS"/>
                          <a:cs typeface="Comic Sans MS"/>
                        </a:rPr>
                        <a:t>   </a:t>
                      </a:r>
                      <a:r>
                        <a:rPr sz="1200" spc="-25" dirty="0"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adherencia</a:t>
                      </a:r>
                      <a:r>
                        <a:rPr sz="1200" spc="48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200" spc="47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realizar</a:t>
                      </a:r>
                      <a:r>
                        <a:rPr sz="1200" spc="49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200" spc="-25" dirty="0"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entrega</a:t>
                      </a:r>
                      <a:r>
                        <a:rPr sz="1200" spc="-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2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00" spc="-10" dirty="0">
                          <a:latin typeface="Comic Sans MS"/>
                          <a:cs typeface="Comic Sans MS"/>
                        </a:rPr>
                        <a:t>preservativos.</a:t>
                      </a:r>
                      <a:endParaRPr sz="1200">
                        <a:latin typeface="Comic Sans MS"/>
                        <a:cs typeface="Comic Sans MS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T w="19050">
                      <a:solidFill>
                        <a:srgbClr val="009999"/>
                      </a:solidFill>
                      <a:prstDash val="solid"/>
                    </a:lnT>
                    <a:lnB w="19050">
                      <a:solidFill>
                        <a:srgbClr val="00999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B w="19050">
                      <a:solidFill>
                        <a:srgbClr val="00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B w="19050">
                      <a:solidFill>
                        <a:srgbClr val="00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999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8333" y="6219554"/>
            <a:ext cx="1316827" cy="8667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36235" y="1098095"/>
            <a:ext cx="972306" cy="164206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14853" y="5121094"/>
            <a:ext cx="783068" cy="161847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15933" y="1755520"/>
            <a:ext cx="914400" cy="120625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839964" y="5352288"/>
            <a:ext cx="14478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14527" y="359663"/>
          <a:ext cx="9208769" cy="6917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5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9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8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1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62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17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TRABAJO</a:t>
                      </a:r>
                      <a:r>
                        <a:rPr sz="1600" b="1" spc="-85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SOCIAL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 marL="59055" marR="97790" algn="just">
                        <a:lnSpc>
                          <a:spcPct val="116100"/>
                        </a:lnSpc>
                        <a:spcBef>
                          <a:spcPts val="1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Brinda</a:t>
                      </a:r>
                      <a:r>
                        <a:rPr sz="1400" spc="-6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apoyo</a:t>
                      </a:r>
                      <a:r>
                        <a:rPr sz="1400" spc="-5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al</a:t>
                      </a:r>
                      <a:r>
                        <a:rPr sz="1400" spc="-6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usuario,</a:t>
                      </a:r>
                      <a:r>
                        <a:rPr sz="1400" spc="-6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-5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su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núcleo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familiar,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fortalece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adherencia</a:t>
                      </a:r>
                      <a:r>
                        <a:rPr sz="1400" spc="36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al</a:t>
                      </a:r>
                      <a:r>
                        <a:rPr sz="1400" spc="36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tratamiento,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colabora</a:t>
                      </a:r>
                      <a:r>
                        <a:rPr sz="1400" spc="459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1400" spc="459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1400" spc="459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gestión</a:t>
                      </a:r>
                      <a:r>
                        <a:rPr sz="1400" spc="459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tramites</a:t>
                      </a:r>
                      <a:r>
                        <a:rPr sz="1400" spc="459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4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referencia,</a:t>
                      </a:r>
                      <a:r>
                        <a:rPr sz="1400" spc="4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50" dirty="0">
                          <a:latin typeface="Comic Sans MS"/>
                          <a:cs typeface="Comic Sans MS"/>
                        </a:rPr>
                        <a:t>y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otras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59055" marR="1357630">
                        <a:lnSpc>
                          <a:spcPct val="116500"/>
                        </a:lnSpc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solicitudes</a:t>
                      </a:r>
                      <a:r>
                        <a:rPr sz="1400" spc="-8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50" dirty="0">
                          <a:latin typeface="Comic Sans MS"/>
                          <a:cs typeface="Comic Sans MS"/>
                        </a:rPr>
                        <a:t>o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necesidades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del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usuario. </a:t>
                      </a:r>
                      <a:r>
                        <a:rPr sz="16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QUIMICO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FARMACEUTA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 marL="59055" marR="97155" algn="just">
                        <a:lnSpc>
                          <a:spcPct val="116199"/>
                        </a:lnSpc>
                        <a:spcBef>
                          <a:spcPts val="10"/>
                        </a:spcBef>
                        <a:tabLst>
                          <a:tab pos="1245870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Es</a:t>
                      </a:r>
                      <a:r>
                        <a:rPr sz="1400" spc="44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quien</a:t>
                      </a:r>
                      <a:r>
                        <a:rPr sz="1400" spc="44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brinda</a:t>
                      </a:r>
                      <a:r>
                        <a:rPr sz="1400" spc="44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apoyo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farmacológico</a:t>
                      </a:r>
                      <a:r>
                        <a:rPr sz="1400" spc="400" dirty="0">
                          <a:latin typeface="Comic Sans MS"/>
                          <a:cs typeface="Comic Sans MS"/>
                        </a:rPr>
                        <a:t>  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spc="409" dirty="0">
                          <a:latin typeface="Comic Sans MS"/>
                          <a:cs typeface="Comic Sans MS"/>
                        </a:rPr>
                        <a:t>   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da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orientación</a:t>
                      </a:r>
                      <a:r>
                        <a:rPr sz="1400" spc="-1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-8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los</a:t>
                      </a:r>
                      <a:r>
                        <a:rPr sz="1400" spc="-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usuarios</a:t>
                      </a:r>
                      <a:r>
                        <a:rPr sz="1400" spc="-8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1400" spc="10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manera</a:t>
                      </a:r>
                      <a:r>
                        <a:rPr sz="1400" spc="10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de:</a:t>
                      </a:r>
                      <a:r>
                        <a:rPr sz="1400" spc="11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tomar</a:t>
                      </a:r>
                      <a:r>
                        <a:rPr sz="1400" spc="10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sus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medicamentos,</a:t>
                      </a:r>
                      <a:r>
                        <a:rPr sz="1400" spc="320" dirty="0">
                          <a:latin typeface="Comic Sans MS"/>
                          <a:cs typeface="Comic Sans MS"/>
                        </a:rPr>
                        <a:t>   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horarios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para</a:t>
                      </a:r>
                      <a:r>
                        <a:rPr sz="1400" spc="19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1400" spc="1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ingesta,</a:t>
                      </a:r>
                      <a:r>
                        <a:rPr sz="1400" spc="1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asesora</a:t>
                      </a:r>
                      <a:r>
                        <a:rPr sz="1400" spc="19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en las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interacciones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medicamentosas,</a:t>
                      </a:r>
                      <a:r>
                        <a:rPr sz="1400" spc="275" dirty="0">
                          <a:latin typeface="Comic Sans MS"/>
                          <a:cs typeface="Comic Sans MS"/>
                        </a:rPr>
                        <a:t>   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brinda educación.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T w="19050">
                      <a:solidFill>
                        <a:srgbClr val="009999"/>
                      </a:solidFill>
                      <a:prstDash val="solid"/>
                    </a:lnT>
                    <a:lnB w="19050">
                      <a:solidFill>
                        <a:srgbClr val="00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RECOMENDACIONES: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 marL="248285" marR="97155" indent="-180340" algn="just">
                        <a:lnSpc>
                          <a:spcPct val="116199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248285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Cumple</a:t>
                      </a:r>
                      <a:r>
                        <a:rPr sz="1400" spc="14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con</a:t>
                      </a:r>
                      <a:r>
                        <a:rPr sz="1400" spc="14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1400" spc="14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realización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3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los</a:t>
                      </a:r>
                      <a:r>
                        <a:rPr sz="1400" spc="3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laboratorios</a:t>
                      </a:r>
                      <a:r>
                        <a:rPr sz="1400" spc="3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para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conocer</a:t>
                      </a:r>
                      <a:r>
                        <a:rPr sz="1400" spc="24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su</a:t>
                      </a:r>
                      <a:r>
                        <a:rPr sz="1400" spc="25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estado</a:t>
                      </a:r>
                      <a:r>
                        <a:rPr sz="1400" spc="25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salud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248285" marR="97790" indent="-180340" algn="just">
                        <a:lnSpc>
                          <a:spcPct val="116100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248285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Toma</a:t>
                      </a:r>
                      <a:r>
                        <a:rPr sz="1400" spc="48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tus</a:t>
                      </a:r>
                      <a:r>
                        <a:rPr sz="1400" spc="4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medicamentos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1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acuerdo</a:t>
                      </a:r>
                      <a:r>
                        <a:rPr sz="1400" spc="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10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las</a:t>
                      </a:r>
                      <a:r>
                        <a:rPr sz="1400" spc="9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ordenes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medicas</a:t>
                      </a:r>
                      <a:r>
                        <a:rPr sz="1400" spc="24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y/o</a:t>
                      </a:r>
                      <a:r>
                        <a:rPr sz="1400" spc="2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indicaciones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dadas</a:t>
                      </a:r>
                      <a:r>
                        <a:rPr sz="1400" spc="34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por</a:t>
                      </a:r>
                      <a:r>
                        <a:rPr sz="1400" spc="35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el</a:t>
                      </a:r>
                      <a:r>
                        <a:rPr sz="1400" spc="34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químico farmacéutico.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248285" marR="98425" indent="-180340" algn="just">
                        <a:lnSpc>
                          <a:spcPct val="1157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248285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Asiste</a:t>
                      </a:r>
                      <a:r>
                        <a:rPr sz="1400" spc="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spc="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manera</a:t>
                      </a:r>
                      <a:r>
                        <a:rPr sz="1400" spc="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puntual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las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citas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programadas.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247650" indent="-179705" algn="just">
                        <a:lnSpc>
                          <a:spcPct val="100000"/>
                        </a:lnSpc>
                        <a:spcBef>
                          <a:spcPts val="275"/>
                        </a:spcBef>
                        <a:buFont typeface="Symbol"/>
                        <a:buChar char=""/>
                        <a:tabLst>
                          <a:tab pos="247650" algn="l"/>
                          <a:tab pos="2125980" algn="l"/>
                        </a:tabLst>
                      </a:pPr>
                      <a:r>
                        <a:rPr sz="1400" spc="-10" dirty="0">
                          <a:latin typeface="Comic Sans MS"/>
                          <a:cs typeface="Comic Sans MS"/>
                        </a:rPr>
                        <a:t>Sigue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las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2482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spc="-10" dirty="0">
                          <a:latin typeface="Comic Sans MS"/>
                          <a:cs typeface="Comic Sans MS"/>
                        </a:rPr>
                        <a:t>recomendaciones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248285" marR="97155">
                        <a:lnSpc>
                          <a:spcPct val="116100"/>
                        </a:lnSpc>
                        <a:spcBef>
                          <a:spcPts val="5"/>
                        </a:spcBef>
                        <a:tabLst>
                          <a:tab pos="1508125" algn="l"/>
                          <a:tab pos="1840864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brindadas</a:t>
                      </a:r>
                      <a:r>
                        <a:rPr sz="1400" spc="4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por</a:t>
                      </a:r>
                      <a:r>
                        <a:rPr sz="1400" spc="4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el</a:t>
                      </a:r>
                      <a:r>
                        <a:rPr sz="1400" spc="459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equipo multi-disciplinario (Trabajo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	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social, enfermería,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psicología,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nutrición…</a:t>
                      </a:r>
                      <a:r>
                        <a:rPr sz="1400" spc="-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etc.).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  <a:p>
                      <a:pPr marL="248285" marR="97155" indent="-180340" algn="just">
                        <a:lnSpc>
                          <a:spcPct val="116199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248285" algn="l"/>
                        </a:tabLst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Este</a:t>
                      </a:r>
                      <a:r>
                        <a:rPr sz="1400" spc="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atento</a:t>
                      </a:r>
                      <a:r>
                        <a:rPr sz="1400" spc="9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9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las</a:t>
                      </a:r>
                      <a:r>
                        <a:rPr sz="1400" spc="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charlas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1400" spc="3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relación</a:t>
                      </a:r>
                      <a:r>
                        <a:rPr sz="1400" spc="3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a</a:t>
                      </a:r>
                      <a:r>
                        <a:rPr sz="1400" spc="3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estilos</a:t>
                      </a:r>
                      <a:r>
                        <a:rPr sz="1400" spc="38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vida</a:t>
                      </a:r>
                      <a:r>
                        <a:rPr sz="1400" spc="35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saludable</a:t>
                      </a:r>
                      <a:r>
                        <a:rPr sz="1400" spc="34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spc="34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aplícalo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tu</a:t>
                      </a:r>
                      <a:r>
                        <a:rPr sz="1400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vida</a:t>
                      </a:r>
                      <a:r>
                        <a:rPr sz="1400" spc="-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-10" dirty="0">
                          <a:latin typeface="Comic Sans MS"/>
                          <a:cs typeface="Comic Sans MS"/>
                        </a:rPr>
                        <a:t>diaria.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T w="19050">
                      <a:solidFill>
                        <a:srgbClr val="009999"/>
                      </a:solidFill>
                      <a:prstDash val="solid"/>
                    </a:lnT>
                    <a:lnB w="19050">
                      <a:solidFill>
                        <a:srgbClr val="00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01600" marR="47625" indent="33020" algn="just">
                        <a:lnSpc>
                          <a:spcPct val="116300"/>
                        </a:lnSpc>
                      </a:pP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IMPORTANCIA</a:t>
                      </a:r>
                      <a:r>
                        <a:rPr sz="1600" b="1" spc="-65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600" b="1" spc="-7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1600" b="1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ATENCION</a:t>
                      </a:r>
                      <a:r>
                        <a:rPr sz="1600" b="1" spc="-114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9999"/>
                          </a:solidFill>
                          <a:latin typeface="Comic Sans MS"/>
                          <a:cs typeface="Comic Sans MS"/>
                        </a:rPr>
                        <a:t>INTEGRAL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7785" marR="97155" algn="just">
                        <a:lnSpc>
                          <a:spcPct val="116199"/>
                        </a:lnSpc>
                        <a:tabLst>
                          <a:tab pos="1767205" algn="l"/>
                        </a:tabLst>
                      </a:pPr>
                      <a:r>
                        <a:rPr sz="1400" b="1" dirty="0">
                          <a:latin typeface="Comic Sans MS"/>
                          <a:cs typeface="Comic Sans MS"/>
                        </a:rPr>
                        <a:t>Uno</a:t>
                      </a:r>
                      <a:r>
                        <a:rPr sz="1400" b="1" spc="24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b="1" spc="23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los</a:t>
                      </a:r>
                      <a:r>
                        <a:rPr sz="1400" b="1" spc="24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spc="-10" dirty="0">
                          <a:latin typeface="Comic Sans MS"/>
                          <a:cs typeface="Comic Sans MS"/>
                        </a:rPr>
                        <a:t>principales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objetivos</a:t>
                      </a:r>
                      <a:r>
                        <a:rPr sz="1400" b="1" spc="-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b="1" spc="1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la  </a:t>
                      </a:r>
                      <a:r>
                        <a:rPr sz="1400" b="1" spc="-10" dirty="0">
                          <a:latin typeface="Comic Sans MS"/>
                          <a:cs typeface="Comic Sans MS"/>
                        </a:rPr>
                        <a:t>atención integral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sz="1400" b="1" spc="-10" dirty="0">
                          <a:latin typeface="Comic Sans MS"/>
                          <a:cs typeface="Comic Sans MS"/>
                        </a:rPr>
                        <a:t>(equipo multidisciplinario)</a:t>
                      </a:r>
                      <a:r>
                        <a:rPr sz="1400" b="1" spc="-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son</a:t>
                      </a:r>
                      <a:r>
                        <a:rPr sz="1400" b="1" spc="-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el</a:t>
                      </a:r>
                      <a:r>
                        <a:rPr sz="1400" b="1" spc="-8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brindar</a:t>
                      </a:r>
                      <a:r>
                        <a:rPr sz="1400" b="1" spc="3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apoyo,</a:t>
                      </a:r>
                      <a:r>
                        <a:rPr sz="1400" b="1" spc="3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spc="-10" dirty="0">
                          <a:latin typeface="Comic Sans MS"/>
                          <a:cs typeface="Comic Sans MS"/>
                        </a:rPr>
                        <a:t>fortalecer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1400" b="1" spc="1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adherencia</a:t>
                      </a:r>
                      <a:r>
                        <a:rPr sz="1400" b="1" spc="16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b="1" spc="1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educar</a:t>
                      </a:r>
                      <a:r>
                        <a:rPr sz="1400" b="1" spc="1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spc="-25" dirty="0">
                          <a:latin typeface="Comic Sans MS"/>
                          <a:cs typeface="Comic Sans MS"/>
                        </a:rPr>
                        <a:t>al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usuario</a:t>
                      </a:r>
                      <a:r>
                        <a:rPr sz="1400" b="1" spc="1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1400" b="1" spc="1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estilos</a:t>
                      </a:r>
                      <a:r>
                        <a:rPr sz="1400" b="1" spc="16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1400" b="1" spc="1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b="1" spc="-20" dirty="0">
                          <a:latin typeface="Comic Sans MS"/>
                          <a:cs typeface="Comic Sans MS"/>
                        </a:rPr>
                        <a:t>vida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saludable</a:t>
                      </a:r>
                      <a:r>
                        <a:rPr sz="1400" b="1" spc="1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con</a:t>
                      </a:r>
                      <a:r>
                        <a:rPr sz="1400" b="1" spc="2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el</a:t>
                      </a:r>
                      <a:r>
                        <a:rPr sz="1400" b="1" spc="1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fin</a:t>
                      </a:r>
                      <a:r>
                        <a:rPr sz="1400" b="1" spc="2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mejorar</a:t>
                      </a:r>
                      <a:r>
                        <a:rPr sz="1400" b="1" spc="220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su</a:t>
                      </a:r>
                      <a:r>
                        <a:rPr sz="1400" b="1" spc="229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dirty="0">
                          <a:latin typeface="Comic Sans MS"/>
                          <a:cs typeface="Comic Sans MS"/>
                        </a:rPr>
                        <a:t>calidad</a:t>
                      </a:r>
                      <a:r>
                        <a:rPr sz="1400" b="1" spc="225" dirty="0">
                          <a:latin typeface="Comic Sans MS"/>
                          <a:cs typeface="Comic Sans MS"/>
                        </a:rPr>
                        <a:t>  </a:t>
                      </a:r>
                      <a:r>
                        <a:rPr sz="1400" b="1" spc="-2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1400" b="1" spc="-10" dirty="0">
                          <a:latin typeface="Comic Sans MS"/>
                          <a:cs typeface="Comic Sans MS"/>
                        </a:rPr>
                        <a:t>vida.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9999"/>
                      </a:solidFill>
                      <a:prstDash val="solid"/>
                    </a:lnL>
                    <a:lnR w="19050">
                      <a:solidFill>
                        <a:srgbClr val="009999"/>
                      </a:solidFill>
                      <a:prstDash val="solid"/>
                    </a:lnR>
                    <a:lnT w="19050">
                      <a:solidFill>
                        <a:srgbClr val="009999"/>
                      </a:solidFill>
                      <a:prstDash val="solid"/>
                    </a:lnT>
                    <a:lnB w="19050">
                      <a:solidFill>
                        <a:srgbClr val="00999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6467" y="797772"/>
            <a:ext cx="2307592" cy="62808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29448" y="2641052"/>
            <a:ext cx="1788912" cy="185714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08322" y="2257044"/>
            <a:ext cx="1007267" cy="77152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34365" y="5695962"/>
            <a:ext cx="811971" cy="12110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4340" y="6972160"/>
            <a:ext cx="2436876" cy="25590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01109" y="6971156"/>
            <a:ext cx="2439669" cy="25590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79944" y="6987679"/>
            <a:ext cx="2444115" cy="2559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b05f4c-3c66-44ed-ae9f-b807aead7b9b">
      <Terms xmlns="http://schemas.microsoft.com/office/infopath/2007/PartnerControls"/>
    </lcf76f155ced4ddcb4097134ff3c332f>
    <TaxCatchAll xmlns="57e1a581-d56e-4a67-8626-8dfdb33a3fb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702027A2EEDC64AA845074AF06FE387" ma:contentTypeVersion="18" ma:contentTypeDescription="Crear nuevo documento." ma:contentTypeScope="" ma:versionID="de16161fbe5d022aa294369142d7a994">
  <xsd:schema xmlns:xsd="http://www.w3.org/2001/XMLSchema" xmlns:xs="http://www.w3.org/2001/XMLSchema" xmlns:p="http://schemas.microsoft.com/office/2006/metadata/properties" xmlns:ns2="57e1a581-d56e-4a67-8626-8dfdb33a3fbe" xmlns:ns3="6ab05f4c-3c66-44ed-ae9f-b807aead7b9b" targetNamespace="http://schemas.microsoft.com/office/2006/metadata/properties" ma:root="true" ma:fieldsID="72d276909f35de2f23687472e2cc0e7c" ns2:_="" ns3:_="">
    <xsd:import namespace="57e1a581-d56e-4a67-8626-8dfdb33a3fbe"/>
    <xsd:import namespace="6ab05f4c-3c66-44ed-ae9f-b807aead7b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e1a581-d56e-4a67-8626-8dfdb33a3f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413fc58-c943-42d0-80e8-de8096ee1679}" ma:internalName="TaxCatchAll" ma:showField="CatchAllData" ma:web="57e1a581-d56e-4a67-8626-8dfdb33a3f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b05f4c-3c66-44ed-ae9f-b807aead7b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591bbf87-5fcc-4276-9ee5-99f2f067c7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A541ED-562D-48CF-A123-AF2648077C7E}">
  <ds:schemaRefs>
    <ds:schemaRef ds:uri="http://schemas.microsoft.com/office/2006/metadata/properties"/>
    <ds:schemaRef ds:uri="http://schemas.microsoft.com/office/infopath/2007/PartnerControls"/>
    <ds:schemaRef ds:uri="6ab05f4c-3c66-44ed-ae9f-b807aead7b9b"/>
    <ds:schemaRef ds:uri="57e1a581-d56e-4a67-8626-8dfdb33a3fbe"/>
  </ds:schemaRefs>
</ds:datastoreItem>
</file>

<file path=customXml/itemProps2.xml><?xml version="1.0" encoding="utf-8"?>
<ds:datastoreItem xmlns:ds="http://schemas.openxmlformats.org/officeDocument/2006/customXml" ds:itemID="{4FC5F747-2647-42D0-AD5E-0AAE8B877B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0D6976-5539-4227-99DF-F39C33666E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e1a581-d56e-4a67-8626-8dfdb33a3fbe"/>
    <ds:schemaRef ds:uri="6ab05f4c-3c66-44ed-ae9f-b807aead7b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Personalizado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ASISTENTE CALIDAD</dc:creator>
  <cp:revision>1</cp:revision>
  <dcterms:created xsi:type="dcterms:W3CDTF">2026-01-09T14:58:37Z</dcterms:created>
  <dcterms:modified xsi:type="dcterms:W3CDTF">2026-01-17T14:45:39Z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2019-04-11T00:00:00Z</vt:filetime>
  </property>
  <property fmtid="{D5CDD505-2E9C-101B-9397-08002B2CF9AE}" pid="3" name="Creator">
    <vt:lpwstr>Microsoft® Word para Office 365</vt:lpwstr>
  </property>
  <property fmtid="{D5CDD505-2E9C-101B-9397-08002B2CF9AE}" pid="4" name="LastSaved">
    <vt:filetime>2026-01-09T00:00:00Z</vt:filetime>
  </property>
  <property fmtid="{D5CDD505-2E9C-101B-9397-08002B2CF9AE}" pid="5" name="Producer">
    <vt:lpwstr>Microsoft® Word para Office 365</vt:lpwstr>
  </property>
  <property fmtid="{D5CDD505-2E9C-101B-9397-08002B2CF9AE}" pid="6" name="ContentTypeId">
    <vt:lpwstr>0x0101007702027A2EEDC64AA845074AF06FE387</vt:lpwstr>
  </property>
  <property fmtid="{D5CDD505-2E9C-101B-9397-08002B2CF9AE}" pid="7" name="MediaServiceImageTags">
    <vt:lpwstr/>
  </property>
</Properties>
</file>