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9" r:id="rId14"/>
    <p:sldId id="268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454E3-E323-07A7-5A52-A1145631683C}" v="15" dt="2026-01-22T13:03:22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83859" autoAdjust="0"/>
  </p:normalViewPr>
  <p:slideViewPr>
    <p:cSldViewPr>
      <p:cViewPr varScale="1">
        <p:scale>
          <a:sx n="39" d="100"/>
          <a:sy n="39" d="100"/>
        </p:scale>
        <p:origin x="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BEL PATIÑO" userId="S::acalidad@quimiosalud.com::bb7709eb-c708-455d-96f9-90011c64b6c5" providerId="AD" clId="Web-{70B454E3-E323-07A7-5A52-A1145631683C}"/>
    <pc:docChg chg="modSld">
      <pc:chgData name="MABEL PATIÑO" userId="S::acalidad@quimiosalud.com::bb7709eb-c708-455d-96f9-90011c64b6c5" providerId="AD" clId="Web-{70B454E3-E323-07A7-5A52-A1145631683C}" dt="2026-01-22T13:03:21.988" v="12" actId="20577"/>
      <pc:docMkLst>
        <pc:docMk/>
      </pc:docMkLst>
      <pc:sldChg chg="modSp">
        <pc:chgData name="MABEL PATIÑO" userId="S::acalidad@quimiosalud.com::bb7709eb-c708-455d-96f9-90011c64b6c5" providerId="AD" clId="Web-{70B454E3-E323-07A7-5A52-A1145631683C}" dt="2026-01-22T13:03:21.988" v="12" actId="20577"/>
        <pc:sldMkLst>
          <pc:docMk/>
          <pc:sldMk cId="0" sldId="260"/>
        </pc:sldMkLst>
        <pc:spChg chg="mod">
          <ac:chgData name="MABEL PATIÑO" userId="S::acalidad@quimiosalud.com::bb7709eb-c708-455d-96f9-90011c64b6c5" providerId="AD" clId="Web-{70B454E3-E323-07A7-5A52-A1145631683C}" dt="2026-01-22T13:03:21.988" v="12" actId="20577"/>
          <ac:spMkLst>
            <pc:docMk/>
            <pc:sldMk cId="0" sldId="260"/>
            <ac:spMk id="7" creationId="{00000000-0000-0000-0000-000000000000}"/>
          </ac:spMkLst>
        </pc:spChg>
        <pc:picChg chg="mod">
          <ac:chgData name="MABEL PATIÑO" userId="S::acalidad@quimiosalud.com::bb7709eb-c708-455d-96f9-90011c64b6c5" providerId="AD" clId="Web-{70B454E3-E323-07A7-5A52-A1145631683C}" dt="2026-01-22T13:02:53.675" v="9" actId="1076"/>
          <ac:picMkLst>
            <pc:docMk/>
            <pc:sldMk cId="0" sldId="260"/>
            <ac:picMk id="19" creationId="{00000000-0000-0000-0000-000000000000}"/>
          </ac:picMkLst>
        </pc:picChg>
        <pc:picChg chg="mod">
          <ac:chgData name="MABEL PATIÑO" userId="S::acalidad@quimiosalud.com::bb7709eb-c708-455d-96f9-90011c64b6c5" providerId="AD" clId="Web-{70B454E3-E323-07A7-5A52-A1145631683C}" dt="2026-01-22T13:02:57.909" v="10" actId="1076"/>
          <ac:picMkLst>
            <pc:docMk/>
            <pc:sldMk cId="0" sldId="260"/>
            <ac:picMk id="20" creationId="{00000000-0000-0000-0000-000000000000}"/>
          </ac:picMkLst>
        </pc:picChg>
      </pc:sldChg>
      <pc:sldChg chg="modSp">
        <pc:chgData name="MABEL PATIÑO" userId="S::acalidad@quimiosalud.com::bb7709eb-c708-455d-96f9-90011c64b6c5" providerId="AD" clId="Web-{70B454E3-E323-07A7-5A52-A1145631683C}" dt="2026-01-22T13:02:24.190" v="2" actId="1076"/>
        <pc:sldMkLst>
          <pc:docMk/>
          <pc:sldMk cId="0" sldId="261"/>
        </pc:sldMkLst>
        <pc:spChg chg="mod">
          <ac:chgData name="MABEL PATIÑO" userId="S::acalidad@quimiosalud.com::bb7709eb-c708-455d-96f9-90011c64b6c5" providerId="AD" clId="Web-{70B454E3-E323-07A7-5A52-A1145631683C}" dt="2026-01-22T13:02:21.831" v="1" actId="1076"/>
          <ac:spMkLst>
            <pc:docMk/>
            <pc:sldMk cId="0" sldId="261"/>
            <ac:spMk id="14" creationId="{00000000-0000-0000-0000-000000000000}"/>
          </ac:spMkLst>
        </pc:spChg>
        <pc:grpChg chg="mod">
          <ac:chgData name="MABEL PATIÑO" userId="S::acalidad@quimiosalud.com::bb7709eb-c708-455d-96f9-90011c64b6c5" providerId="AD" clId="Web-{70B454E3-E323-07A7-5A52-A1145631683C}" dt="2026-01-22T13:02:24.190" v="2" actId="1076"/>
          <ac:grpSpMkLst>
            <pc:docMk/>
            <pc:sldMk cId="0" sldId="261"/>
            <ac:grpSpMk id="10" creationId="{00000000-0000-0000-0000-000000000000}"/>
          </ac:grpSpMkLst>
        </pc:grpChg>
        <pc:grpChg chg="mod">
          <ac:chgData name="MABEL PATIÑO" userId="S::acalidad@quimiosalud.com::bb7709eb-c708-455d-96f9-90011c64b6c5" providerId="AD" clId="Web-{70B454E3-E323-07A7-5A52-A1145631683C}" dt="2026-01-22T13:02:15.690" v="0" actId="1076"/>
          <ac:grpSpMkLst>
            <pc:docMk/>
            <pc:sldMk cId="0" sldId="261"/>
            <ac:grpSpMk id="23" creationId="{25377FAA-775A-422B-B4D6-3C05FD63B34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EDBCA-5808-4053-9F7D-0D834160A063}" type="datetimeFigureOut">
              <a:rPr lang="es-CO" smtClean="0"/>
              <a:t>22/01/2026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792E1-4CD4-4A4F-8722-08CC2E08D5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5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92E1-4CD4-4A4F-8722-08CC2E08D5B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48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salud.gov.co/sites/rid/Lists/BibliotecaDigital/RIDE/DE/GT/presentacion-ppss-planes-accion-msps-may262021.pdf" TargetMode="External"/><Relationship Id="rId5" Type="http://schemas.openxmlformats.org/officeDocument/2006/relationships/hyperlink" Target="https://www.minsalud.gov.co/sites/rid/Lists/BibliotecaDigital/RIDE/DE/GT/politica-ppss-resolucion-2063-de-2017-cartilla.pdf" TargetMode="External"/><Relationship Id="rId4" Type="http://schemas.openxmlformats.org/officeDocument/2006/relationships/hyperlink" Target="https://www.minsalud.gov.co/encuestas/Paginas/Consulta-ciudadana-derecho-a-la-informacion-publica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" y="723900"/>
            <a:ext cx="10210800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440"/>
              </a:lnSpc>
            </a:pPr>
            <a:r>
              <a:rPr lang="es-ES" sz="10400" dirty="0">
                <a:solidFill>
                  <a:srgbClr val="FFFFFF"/>
                </a:solidFill>
                <a:latin typeface="Telegraf Medium Bold"/>
              </a:rPr>
              <a:t>ALIANZA </a:t>
            </a:r>
            <a:r>
              <a:rPr lang="es-ES" sz="10400" dirty="0">
                <a:solidFill>
                  <a:srgbClr val="FFFFFF"/>
                </a:solidFill>
                <a:latin typeface="+mj-lt"/>
              </a:rPr>
              <a:t>DE</a:t>
            </a:r>
            <a:r>
              <a:rPr lang="es-ES" sz="10400" dirty="0">
                <a:solidFill>
                  <a:srgbClr val="FFFFFF"/>
                </a:solidFill>
                <a:latin typeface="Telegraf Medium Bold"/>
              </a:rPr>
              <a:t> USUARIOS</a:t>
            </a:r>
          </a:p>
        </p:txBody>
      </p:sp>
      <p:pic>
        <p:nvPicPr>
          <p:cNvPr id="11" name="Imagen 10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333500"/>
            <a:ext cx="5028339" cy="6096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" y="7383337"/>
            <a:ext cx="18288001" cy="2903664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10500"/>
            <a:ext cx="3200400" cy="1096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1" y="8343900"/>
            <a:ext cx="18211799" cy="1943099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>
            <a:off x="6078828" y="637654"/>
            <a:ext cx="937260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</a:rPr>
              <a:t>¿CÓMO FUNCIONA LA PPSS?</a:t>
            </a:r>
          </a:p>
        </p:txBody>
      </p:sp>
      <p:pic>
        <p:nvPicPr>
          <p:cNvPr id="23" name="Imagen 22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81" y="1333500"/>
            <a:ext cx="4102100" cy="75311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318AE5-CE77-7EE3-6FC9-98FF1498E224}"/>
              </a:ext>
            </a:extLst>
          </p:cNvPr>
          <p:cNvSpPr txBox="1"/>
          <p:nvPr/>
        </p:nvSpPr>
        <p:spPr>
          <a:xfrm>
            <a:off x="3963619" y="1709110"/>
            <a:ext cx="12783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INGRESO AL LINK:</a:t>
            </a:r>
          </a:p>
          <a:p>
            <a:r>
              <a:rPr lang="es-CO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https://www.minsalud.gov.co/encuestas/Paginas/Consulta-ciudadana-derecho-a-la-informacion-publica.aspx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91AC-8DA5-E1F1-A2C6-5DF5D1EA4A5C}"/>
              </a:ext>
            </a:extLst>
          </p:cNvPr>
          <p:cNvSpPr txBox="1"/>
          <p:nvPr/>
        </p:nvSpPr>
        <p:spPr>
          <a:xfrm>
            <a:off x="3963619" y="3733039"/>
            <a:ext cx="130289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bg1"/>
                </a:solidFill>
              </a:rPr>
              <a:t>CARTILLA PPSS</a:t>
            </a:r>
          </a:p>
          <a:p>
            <a:r>
              <a:rPr lang="es-CO" sz="3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https://www.minsalud.gov.co/sites/rid/Lists/BibliotecaDigital/RIDE/DE/GT/politica-ppss-resolucion-2063-de-2017-cartilla.pdf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  <a:p>
            <a:r>
              <a:rPr lang="es-CO" sz="3200" dirty="0">
                <a:solidFill>
                  <a:schemeClr val="bg1"/>
                </a:solidFill>
              </a:rPr>
              <a:t>PARA LA IMPLEMENTACION DE LA PPSS</a:t>
            </a:r>
          </a:p>
          <a:p>
            <a:r>
              <a:rPr lang="es-CO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https://www.minsalud.gov.co/sites/rid/Lists/BibliotecaDigital/RIDE/DE/GT/presentacion-ppss-planes-accion-msps-may262021.pdf</a:t>
            </a:r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  <a:p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7802029"/>
            <a:ext cx="18288001" cy="2484972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19395"/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78603" y="1993293"/>
            <a:ext cx="8880697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5400" dirty="0"/>
              <a:t>En el Sistema de salud hay un conjunto de espacios para que la ciudadanía y las organizaciones participen, por ejemplo, existe el Comité de Ética, los Comités territoriales de Discapacidad, Alianzas de usuarios.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9E5FC4-1122-4118-8017-12EF95783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9700"/>
            <a:ext cx="6934200" cy="62133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3995093"/>
            <a:ext cx="18288000" cy="6291907"/>
          </a:xfrm>
          <a:custGeom>
            <a:avLst/>
            <a:gdLst/>
            <a:ahLst/>
            <a:cxnLst/>
            <a:rect l="l" t="t" r="r" b="b"/>
            <a:pathLst>
              <a:path w="6350000" h="1964622">
                <a:moveTo>
                  <a:pt x="5628640" y="177800"/>
                </a:moveTo>
                <a:cubicBezTo>
                  <a:pt x="5184140" y="96520"/>
                  <a:pt x="4733290" y="29210"/>
                  <a:pt x="4279900" y="67310"/>
                </a:cubicBezTo>
                <a:cubicBezTo>
                  <a:pt x="3841750" y="104140"/>
                  <a:pt x="3437890" y="316230"/>
                  <a:pt x="2997200" y="331470"/>
                </a:cubicBezTo>
                <a:cubicBezTo>
                  <a:pt x="2550160" y="346710"/>
                  <a:pt x="2101850" y="267970"/>
                  <a:pt x="1668780" y="167640"/>
                </a:cubicBezTo>
                <a:cubicBezTo>
                  <a:pt x="941070" y="0"/>
                  <a:pt x="364490" y="205740"/>
                  <a:pt x="0" y="417830"/>
                </a:cubicBezTo>
                <a:lnTo>
                  <a:pt x="0" y="1964622"/>
                </a:lnTo>
                <a:lnTo>
                  <a:pt x="6350000" y="1964622"/>
                </a:lnTo>
                <a:lnTo>
                  <a:pt x="6350000" y="327660"/>
                </a:lnTo>
                <a:cubicBezTo>
                  <a:pt x="6112510" y="265430"/>
                  <a:pt x="5867400" y="220980"/>
                  <a:pt x="5628640" y="1778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grpSp>
        <p:nvGrpSpPr>
          <p:cNvPr id="21" name="Group 21"/>
          <p:cNvGrpSpPr/>
          <p:nvPr/>
        </p:nvGrpSpPr>
        <p:grpSpPr>
          <a:xfrm>
            <a:off x="777491" y="5372100"/>
            <a:ext cx="2346710" cy="2133600"/>
            <a:chOff x="0" y="119844"/>
            <a:chExt cx="711965" cy="711965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8" name="TextBox 14"/>
          <p:cNvSpPr txBox="1"/>
          <p:nvPr/>
        </p:nvSpPr>
        <p:spPr>
          <a:xfrm>
            <a:off x="1348857" y="981530"/>
            <a:ext cx="9436963" cy="155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s-ES" sz="8000" b="1" dirty="0">
                <a:solidFill>
                  <a:schemeClr val="bg1"/>
                </a:solidFill>
                <a:latin typeface="Telegraf Medium Bold"/>
              </a:rPr>
              <a:t>ALIANZA DE </a:t>
            </a:r>
            <a:r>
              <a:rPr lang="es-ES" sz="8000" b="1" dirty="0">
                <a:solidFill>
                  <a:schemeClr val="bg1"/>
                </a:solidFill>
                <a:latin typeface="+mj-lt"/>
              </a:rPr>
              <a:t>USUARIOS</a:t>
            </a:r>
          </a:p>
        </p:txBody>
      </p:sp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B0DCF443-68D6-47EB-8815-13F7B7690774}"/>
              </a:ext>
            </a:extLst>
          </p:cNvPr>
          <p:cNvSpPr txBox="1"/>
          <p:nvPr/>
        </p:nvSpPr>
        <p:spPr>
          <a:xfrm>
            <a:off x="3471863" y="3101340"/>
            <a:ext cx="1406950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5400" dirty="0"/>
              <a:t>Según el Decreto 1757 de 1994 son “una agrupación de afiliados del régimen contributivo y subsidiado, del Sistema General de Seguridad Social en Salud, que tienen derecho a utilizar unos servicios de salud, de acuerdo con su sistema de afiliación, que velarán por la calidad del servicio y la defensa del usuario.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C01D33-1C4E-93C4-D269-34DD28229D93}"/>
              </a:ext>
            </a:extLst>
          </p:cNvPr>
          <p:cNvSpPr txBox="1"/>
          <p:nvPr/>
        </p:nvSpPr>
        <p:spPr>
          <a:xfrm>
            <a:off x="10506615" y="501569"/>
            <a:ext cx="7324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chemeClr val="bg1"/>
                </a:solidFill>
              </a:rPr>
              <a:t>RESOLUCION 2063 DE 2017</a:t>
            </a:r>
            <a:endParaRPr lang="es-CO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01200" y="647700"/>
            <a:ext cx="759244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ES" sz="5000" dirty="0">
                <a:solidFill>
                  <a:srgbClr val="7F7F7F"/>
                </a:solidFill>
                <a:latin typeface="Telegraf Medium Bold"/>
              </a:rPr>
              <a:t>¿</a:t>
            </a:r>
            <a:r>
              <a:rPr lang="es-ES" sz="5000" dirty="0">
                <a:solidFill>
                  <a:srgbClr val="7F7F7F"/>
                </a:solidFill>
                <a:latin typeface="+mj-lt"/>
              </a:rPr>
              <a:t>QUIENES</a:t>
            </a:r>
            <a:r>
              <a:rPr lang="es-ES" sz="5000" dirty="0">
                <a:solidFill>
                  <a:srgbClr val="7F7F7F"/>
                </a:solidFill>
                <a:latin typeface="Telegraf Medium Bold"/>
              </a:rPr>
              <a:t> PUEDEN PARTICIPAR?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045750" y="3416708"/>
            <a:ext cx="533974" cy="533973"/>
            <a:chOff x="0" y="0"/>
            <a:chExt cx="711965" cy="71196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711965" cy="711965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24848" y="22607"/>
              <a:ext cx="262268" cy="59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>
                  <a:solidFill>
                    <a:srgbClr val="7F7F7F"/>
                  </a:solidFill>
                  <a:latin typeface="Telegraf Medium Bold"/>
                </a:rPr>
                <a:t>!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25555" y="5303567"/>
            <a:ext cx="533974" cy="533973"/>
            <a:chOff x="0" y="0"/>
            <a:chExt cx="711965" cy="71196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711965" cy="711965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848" y="22607"/>
              <a:ext cx="262268" cy="59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>
                  <a:solidFill>
                    <a:srgbClr val="7F7F7F"/>
                  </a:solidFill>
                  <a:latin typeface="Telegraf Medium Bold"/>
                </a:rPr>
                <a:t>!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46941" y="3416708"/>
            <a:ext cx="6241655" cy="1285370"/>
            <a:chOff x="1588" y="0"/>
            <a:chExt cx="8322207" cy="1120655"/>
          </a:xfrm>
        </p:grpSpPr>
        <p:grpSp>
          <p:nvGrpSpPr>
            <p:cNvPr id="17" name="Group 17"/>
            <p:cNvGrpSpPr/>
            <p:nvPr/>
          </p:nvGrpSpPr>
          <p:grpSpPr>
            <a:xfrm>
              <a:off x="1588" y="0"/>
              <a:ext cx="708788" cy="458770"/>
              <a:chOff x="14163" y="0"/>
              <a:chExt cx="6321661" cy="409175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3" y="0"/>
                <a:ext cx="6321661" cy="409175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24848" y="22607"/>
              <a:ext cx="262268" cy="41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4000">
                  <a:solidFill>
                    <a:srgbClr val="7F7F7F"/>
                  </a:solidFill>
                  <a:latin typeface="Telegraf Medium Bold"/>
                </a:rPr>
                <a:t>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6172" y="80181"/>
              <a:ext cx="7237623" cy="1040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s-ES" sz="4000" dirty="0">
                  <a:solidFill>
                    <a:srgbClr val="7F7F7F"/>
                  </a:solidFill>
                  <a:latin typeface="Telegraf Medium"/>
                </a:rPr>
                <a:t>TODOS LOS USUARIOS DE </a:t>
              </a:r>
              <a:r>
                <a:rPr lang="es-ES" sz="4000" dirty="0">
                  <a:solidFill>
                    <a:srgbClr val="7F7F7F"/>
                  </a:solidFill>
                </a:rPr>
                <a:t>CUALQUIER</a:t>
              </a:r>
              <a:r>
                <a:rPr lang="es-ES" sz="4000" dirty="0">
                  <a:solidFill>
                    <a:srgbClr val="7F7F7F"/>
                  </a:solidFill>
                  <a:latin typeface="Telegraf Medium"/>
                </a:rPr>
                <a:t> SERVICIO DE LA IPS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" y="7741971"/>
            <a:ext cx="18288001" cy="2430729"/>
            <a:chOff x="0" y="0"/>
            <a:chExt cx="6350000" cy="1908742"/>
          </a:xfrm>
          <a:solidFill>
            <a:srgbClr val="319395"/>
          </a:solidFill>
        </p:grpSpPr>
        <p:sp>
          <p:nvSpPr>
            <p:cNvPr id="22" name="Freeform 22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5" name="Imagen 24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0"/>
            <a:ext cx="3048000" cy="1003139"/>
          </a:xfrm>
          <a:prstGeom prst="rect">
            <a:avLst/>
          </a:prstGeom>
        </p:spPr>
      </p:pic>
      <p:pic>
        <p:nvPicPr>
          <p:cNvPr id="26" name="Imagen 25" descr="fondo-q-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"/>
            <a:ext cx="7848600" cy="85344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124AF8A-5E51-4FC1-8CCB-567C1393F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78" y="2764550"/>
            <a:ext cx="5610573" cy="48530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B65C2F9-6F07-49E4-B322-409C988A7CC8}"/>
              </a:ext>
            </a:extLst>
          </p:cNvPr>
          <p:cNvSpPr txBox="1"/>
          <p:nvPr/>
        </p:nvSpPr>
        <p:spPr>
          <a:xfrm>
            <a:off x="11049000" y="5063099"/>
            <a:ext cx="594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>
                    <a:lumMod val="50000"/>
                  </a:schemeClr>
                </a:solidFill>
                <a:latin typeface="Telegraf Medium Bold"/>
              </a:rPr>
              <a:t>SIN DISTINGO DE EDAD, RAZA, SEXO, COLOR, RELIGIÓN, INCLINACIÓN </a:t>
            </a:r>
            <a:r>
              <a:rPr lang="es-ES" sz="4000" dirty="0">
                <a:solidFill>
                  <a:schemeClr val="bg1">
                    <a:lumMod val="50000"/>
                  </a:schemeClr>
                </a:solidFill>
              </a:rPr>
              <a:t>POLITICA</a:t>
            </a:r>
            <a:r>
              <a:rPr lang="es-ES" sz="4000" dirty="0">
                <a:solidFill>
                  <a:schemeClr val="bg1">
                    <a:lumMod val="50000"/>
                  </a:schemeClr>
                </a:solidFill>
                <a:latin typeface="Telegraf Medium Bold"/>
              </a:rPr>
              <a:t>,ETC</a:t>
            </a:r>
            <a:endParaRPr lang="es-CO" sz="4000" dirty="0">
              <a:solidFill>
                <a:schemeClr val="bg1">
                  <a:lumMod val="50000"/>
                </a:schemeClr>
              </a:solidFill>
              <a:latin typeface="Telegraf Medium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7335303"/>
            <a:ext cx="18316009" cy="2951697"/>
            <a:chOff x="0" y="0"/>
            <a:chExt cx="6350000" cy="1908742"/>
          </a:xfrm>
          <a:solidFill>
            <a:srgbClr val="FFFFFF"/>
          </a:solidFill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1000" y="2476500"/>
            <a:ext cx="10122763" cy="5686415"/>
            <a:chOff x="-457200" y="-38100"/>
            <a:chExt cx="11192521" cy="7581885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10735321" cy="990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9"/>
                </a:lnSpc>
              </a:pPr>
              <a:endParaRPr lang="en-US" sz="5000" dirty="0">
                <a:solidFill>
                  <a:srgbClr val="212430"/>
                </a:solidFill>
                <a:latin typeface="Telegraf Medium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57200" y="1224108"/>
              <a:ext cx="10735321" cy="63196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just">
                <a:buFont typeface="+mj-lt"/>
                <a:buAutoNum type="arabicPeriod"/>
              </a:pPr>
              <a:r>
                <a:rPr lang="es-CO" sz="4400" dirty="0">
                  <a:solidFill>
                    <a:schemeClr val="bg1"/>
                  </a:solidFill>
                  <a:latin typeface="Telegraf Medium Bold"/>
                </a:rPr>
                <a:t>  Asesorar a sus asociados en la libre elección de la entidad promotora de salud.</a:t>
              </a:r>
            </a:p>
            <a:p>
              <a:pPr algn="just">
                <a:buFont typeface="+mj-lt"/>
                <a:buAutoNum type="arabicPeriod"/>
              </a:pPr>
              <a:r>
                <a:rPr lang="es-CO" sz="4400" dirty="0">
                  <a:solidFill>
                    <a:schemeClr val="bg1"/>
                  </a:solidFill>
                  <a:latin typeface="Telegraf Medium Bold"/>
                </a:rPr>
                <a:t>  Asesorar a sus asociados en la identificación y acceso al paquete de servicios de salud.</a:t>
              </a:r>
            </a:p>
            <a:p>
              <a:pPr algn="just">
                <a:buFont typeface="+mj-lt"/>
                <a:buAutoNum type="arabicPeriod"/>
              </a:pPr>
              <a:r>
                <a:rPr lang="es-CO" sz="4400" dirty="0">
                  <a:solidFill>
                    <a:schemeClr val="bg1"/>
                  </a:solidFill>
                  <a:latin typeface="Telegraf Medium Bold"/>
                </a:rPr>
                <a:t>  Participar en las juntas directivas de las EPS e IPS</a:t>
              </a: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790640" y="1207177"/>
            <a:ext cx="9436963" cy="74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5000" b="1" dirty="0">
                <a:solidFill>
                  <a:schemeClr val="bg1"/>
                </a:solidFill>
                <a:latin typeface="+mj-lt"/>
              </a:rPr>
              <a:t>FUNCIONES</a:t>
            </a: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40" y="7822306"/>
            <a:ext cx="2067264" cy="2247900"/>
          </a:xfrm>
          <a:prstGeom prst="rect">
            <a:avLst/>
          </a:prstGeom>
        </p:spPr>
      </p:pic>
      <p:pic>
        <p:nvPicPr>
          <p:cNvPr id="20" name="Imagen 19" descr="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37" y="1945246"/>
            <a:ext cx="7834595" cy="5358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174055"/>
            <a:ext cx="18288000" cy="6112945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9316" y="3685060"/>
            <a:ext cx="7114751" cy="6155531"/>
            <a:chOff x="0" y="-47625"/>
            <a:chExt cx="9486335" cy="820736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409117" y="-47625"/>
              <a:ext cx="8077218" cy="8207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s-CO" sz="4000" dirty="0">
                  <a:latin typeface="Telegraf Medium Bold"/>
                </a:rPr>
                <a:t>Mantener canales de comunicación con los afiliados que permitan conocer sus inquietudes y demandas para hacer propuestas ante las juntas directiva de la institución prestadora de los servicios de salud y la empresa promotora de salud.</a:t>
              </a:r>
            </a:p>
          </p:txBody>
        </p:sp>
      </p:grpSp>
      <p:pic>
        <p:nvPicPr>
          <p:cNvPr id="16" name="Imagen 15" descr="logo-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4425518" y="1246303"/>
            <a:ext cx="9436963" cy="742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n-US" sz="5000" b="1" dirty="0">
                <a:solidFill>
                  <a:schemeClr val="bg1"/>
                </a:solidFill>
                <a:latin typeface="+mj-lt"/>
              </a:rPr>
              <a:t>FUNCIONES</a:t>
            </a:r>
          </a:p>
        </p:txBody>
      </p:sp>
      <p:pic>
        <p:nvPicPr>
          <p:cNvPr id="19" name="Imagen 18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69" y="86720"/>
            <a:ext cx="1987118" cy="3061784"/>
          </a:xfrm>
          <a:prstGeom prst="rect">
            <a:avLst/>
          </a:prstGeom>
        </p:spPr>
      </p:pic>
      <p:pic>
        <p:nvPicPr>
          <p:cNvPr id="20" name="Imagen 19" descr="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130" y="545582"/>
            <a:ext cx="2057400" cy="2602922"/>
          </a:xfrm>
          <a:prstGeom prst="rect">
            <a:avLst/>
          </a:prstGeom>
        </p:spPr>
      </p:pic>
      <p:grpSp>
        <p:nvGrpSpPr>
          <p:cNvPr id="23" name="Group 10">
            <a:extLst>
              <a:ext uri="{FF2B5EF4-FFF2-40B4-BE49-F238E27FC236}">
                <a16:creationId xmlns:a16="http://schemas.microsoft.com/office/drawing/2014/main" id="{25377FAA-775A-422B-B4D6-3C05FD63B348}"/>
              </a:ext>
            </a:extLst>
          </p:cNvPr>
          <p:cNvGrpSpPr/>
          <p:nvPr/>
        </p:nvGrpSpPr>
        <p:grpSpPr>
          <a:xfrm>
            <a:off x="9337182" y="3551371"/>
            <a:ext cx="7130851" cy="3693319"/>
            <a:chOff x="0" y="-47625"/>
            <a:chExt cx="9507801" cy="4924421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E38A3915-846F-4577-BB0D-A5556D51D543}"/>
                </a:ext>
              </a:extLst>
            </p:cNvPr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22FDC42D-228E-449E-836A-64F299C1578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25" name="Picture 13">
              <a:extLst>
                <a:ext uri="{FF2B5EF4-FFF2-40B4-BE49-F238E27FC236}">
                  <a16:creationId xmlns:a16="http://schemas.microsoft.com/office/drawing/2014/main" id="{48642F2A-3C81-41F3-9F3A-14E4FA433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8E6CCACC-86AD-44DD-BA9D-626285E51FB5}"/>
                </a:ext>
              </a:extLst>
            </p:cNvPr>
            <p:cNvSpPr txBox="1"/>
            <p:nvPr/>
          </p:nvSpPr>
          <p:spPr>
            <a:xfrm>
              <a:off x="1430583" y="-47625"/>
              <a:ext cx="8077218" cy="4924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s-ES" sz="4000" dirty="0"/>
                <a:t>Informar a las instancias que corresponda y a las instituciones  y empresas promotoras, si la calidad del servicio prestado no satisface la necesidad de sus afiliados.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10126" y="1635511"/>
            <a:ext cx="11267748" cy="74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5000" dirty="0">
                <a:solidFill>
                  <a:srgbClr val="FFFFFF"/>
                </a:solidFill>
              </a:rPr>
              <a:t>FUNCIONES</a:t>
            </a:r>
          </a:p>
        </p:txBody>
      </p:sp>
      <p:pic>
        <p:nvPicPr>
          <p:cNvPr id="9" name="Imagen 8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2" name="Imagen 11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3" name="Imagen 12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56566"/>
            <a:ext cx="3708400" cy="43942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6417477"/>
            <a:ext cx="18288000" cy="3869524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4AD103E0-BF2A-4749-99F5-E0F11C3A1775}"/>
              </a:ext>
            </a:extLst>
          </p:cNvPr>
          <p:cNvGrpSpPr/>
          <p:nvPr/>
        </p:nvGrpSpPr>
        <p:grpSpPr>
          <a:xfrm>
            <a:off x="4776193" y="2458847"/>
            <a:ext cx="11265866" cy="2708434"/>
            <a:chOff x="1588" y="-47625"/>
            <a:chExt cx="9506213" cy="3611242"/>
          </a:xfrm>
        </p:grpSpPr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D48B404-D7A5-4F6A-B431-399B69B25E29}"/>
                </a:ext>
              </a:extLst>
            </p:cNvPr>
            <p:cNvGrpSpPr/>
            <p:nvPr/>
          </p:nvGrpSpPr>
          <p:grpSpPr>
            <a:xfrm>
              <a:off x="1588" y="119843"/>
              <a:ext cx="537030" cy="748489"/>
              <a:chOff x="14164" y="-12"/>
              <a:chExt cx="4789755" cy="6675757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D200176B-9F1E-49AD-AEB0-A19C32432BB4}"/>
                  </a:ext>
                </a:extLst>
              </p:cNvPr>
              <p:cNvSpPr/>
              <p:nvPr/>
            </p:nvSpPr>
            <p:spPr>
              <a:xfrm>
                <a:off x="14164" y="-12"/>
                <a:ext cx="4789755" cy="667575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8D960BE2-1204-4721-A561-CB4B00DD4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346" y="331866"/>
              <a:ext cx="365272" cy="287921"/>
            </a:xfrm>
            <a:prstGeom prst="rect">
              <a:avLst/>
            </a:prstGeom>
          </p:spPr>
        </p:pic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7A0AB35-A9FF-4B21-BE24-5E0C360054B6}"/>
                </a:ext>
              </a:extLst>
            </p:cNvPr>
            <p:cNvSpPr txBox="1"/>
            <p:nvPr/>
          </p:nvSpPr>
          <p:spPr>
            <a:xfrm>
              <a:off x="1430583" y="-47625"/>
              <a:ext cx="8077218" cy="3611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s-ES" sz="4400" dirty="0"/>
                <a:t>Atender las quejas que los usuarios presenten sobre las deficiencias de los servicios y vigilar que se tomen correctivos del caso.</a:t>
              </a:r>
            </a:p>
          </p:txBody>
        </p:sp>
      </p:grpSp>
      <p:sp>
        <p:nvSpPr>
          <p:cNvPr id="23" name="TextBox 14">
            <a:extLst>
              <a:ext uri="{FF2B5EF4-FFF2-40B4-BE49-F238E27FC236}">
                <a16:creationId xmlns:a16="http://schemas.microsoft.com/office/drawing/2014/main" id="{042EB6AE-5293-49F8-98C3-C6F8955A4E4B}"/>
              </a:ext>
            </a:extLst>
          </p:cNvPr>
          <p:cNvSpPr txBox="1"/>
          <p:nvPr/>
        </p:nvSpPr>
        <p:spPr>
          <a:xfrm>
            <a:off x="6503367" y="5255010"/>
            <a:ext cx="9615935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ES" sz="4400" dirty="0"/>
              <a:t>Ejercer  veedurías en las instituciones del sector, mediante sus representantes ante las empresas promotoras y/o ante las oficinas de atención a la comunidad</a:t>
            </a:r>
            <a:endParaRPr lang="es-CO" sz="4400" dirty="0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F75B7A90-902A-442A-8F43-213D4FE93E79}"/>
              </a:ext>
            </a:extLst>
          </p:cNvPr>
          <p:cNvSpPr/>
          <p:nvPr/>
        </p:nvSpPr>
        <p:spPr>
          <a:xfrm>
            <a:off x="4877968" y="5235429"/>
            <a:ext cx="636437" cy="561367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12430"/>
          </a:solid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1" y="4072391"/>
            <a:ext cx="17983199" cy="6214609"/>
            <a:chOff x="0" y="0"/>
            <a:chExt cx="6350000" cy="2287331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2343211"/>
            </a:xfrm>
            <a:custGeom>
              <a:avLst/>
              <a:gdLst/>
              <a:ahLst/>
              <a:cxnLst/>
              <a:rect l="l" t="t" r="r" b="b"/>
              <a:pathLst>
                <a:path w="6350000" h="2343211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2343211"/>
                  </a:lnTo>
                  <a:lnTo>
                    <a:pt x="6350000" y="2343211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961131" y="3522046"/>
            <a:ext cx="2880288" cy="288027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5380" t="-30797" r="-34488" b="-12400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9305" y="3522046"/>
            <a:ext cx="2880288" cy="288027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2947" t="-27489" r="-966" b="-2439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703856" y="3522046"/>
            <a:ext cx="2880288" cy="2880277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6397" r="-14860" b="-21258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446580" y="3522046"/>
            <a:ext cx="2880288" cy="288027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8919" t="-9539" b="-53839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218407" y="3522046"/>
            <a:ext cx="2880288" cy="2880277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2999" t="-14471" r="-52708" b="-2667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25518" y="1246303"/>
            <a:ext cx="943696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  <a:latin typeface="+mj-lt"/>
              </a:rPr>
              <a:t>ESPERAMOS</a:t>
            </a:r>
            <a:r>
              <a:rPr lang="es-ES" sz="5000" b="1" dirty="0">
                <a:solidFill>
                  <a:schemeClr val="bg1"/>
                </a:solidFill>
                <a:latin typeface="Telegraf Medium Bold"/>
              </a:rPr>
              <a:t> CONTAR CON TODOS</a:t>
            </a:r>
          </a:p>
          <a:p>
            <a:pPr algn="ctr"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  <a:latin typeface="Telegraf Medium Bold"/>
              </a:rPr>
              <a:t>ANÍMATE E INSCRÍBETE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05141" y="7424850"/>
            <a:ext cx="2593554" cy="68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  <a:latin typeface="Telegraf Medium"/>
              </a:rPr>
              <a:t>ESTA PUEDE SER USTED</a:t>
            </a:r>
          </a:p>
        </p:txBody>
      </p: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E419C02C-83DA-483E-8294-BA3FCF28EF95}"/>
              </a:ext>
            </a:extLst>
          </p:cNvPr>
          <p:cNvSpPr txBox="1"/>
          <p:nvPr/>
        </p:nvSpPr>
        <p:spPr>
          <a:xfrm>
            <a:off x="11227812" y="7383255"/>
            <a:ext cx="2593554" cy="68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  <a:latin typeface="Telegraf Medium"/>
              </a:rPr>
              <a:t>ESTE PUEDE SER </a:t>
            </a:r>
            <a:r>
              <a:rPr lang="es-ES" sz="3600" dirty="0">
                <a:solidFill>
                  <a:srgbClr val="7F7F7F"/>
                </a:solidFill>
              </a:rPr>
              <a:t>USTED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DB1382FB-CB0B-4A4C-AE5E-463B99E78257}"/>
              </a:ext>
            </a:extLst>
          </p:cNvPr>
          <p:cNvSpPr txBox="1"/>
          <p:nvPr/>
        </p:nvSpPr>
        <p:spPr>
          <a:xfrm>
            <a:off x="7950483" y="7216127"/>
            <a:ext cx="2593554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</a:rPr>
              <a:t>ANIMATE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AB3FBBA6-0D0B-4F22-9D89-0293564BE0CF}"/>
              </a:ext>
            </a:extLst>
          </p:cNvPr>
          <p:cNvSpPr txBox="1"/>
          <p:nvPr/>
        </p:nvSpPr>
        <p:spPr>
          <a:xfrm>
            <a:off x="4777430" y="7362837"/>
            <a:ext cx="2593554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</a:rPr>
              <a:t>VINCULATE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C9381C9B-E9E8-429C-AC0E-F5DAA5E6EB15}"/>
              </a:ext>
            </a:extLst>
          </p:cNvPr>
          <p:cNvSpPr txBox="1"/>
          <p:nvPr/>
        </p:nvSpPr>
        <p:spPr>
          <a:xfrm>
            <a:off x="1476039" y="7353114"/>
            <a:ext cx="2593554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0"/>
              </a:lnSpc>
            </a:pPr>
            <a:r>
              <a:rPr lang="es-ES" sz="3600" dirty="0">
                <a:solidFill>
                  <a:srgbClr val="7F7F7F"/>
                </a:solidFill>
              </a:rPr>
              <a:t>PARTICIPA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635502" y="2798257"/>
            <a:ext cx="6739929" cy="1578124"/>
            <a:chOff x="0" y="-47625"/>
            <a:chExt cx="8986572" cy="210416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119844"/>
              <a:ext cx="711965" cy="71196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24848" y="142452"/>
              <a:ext cx="262268" cy="638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>
                  <a:solidFill>
                    <a:srgbClr val="FFFFFF"/>
                  </a:solidFill>
                  <a:latin typeface="Telegraf Medium Bold"/>
                </a:rPr>
                <a:t>!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86172" y="-47625"/>
              <a:ext cx="7900400" cy="2104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INFORMO A CUALQUIER COLABORADOR </a:t>
              </a:r>
              <a:r>
                <a:rPr lang="es-ES" sz="4000" dirty="0">
                  <a:solidFill>
                    <a:srgbClr val="FFFFFF"/>
                  </a:solidFill>
                </a:rPr>
                <a:t>DE</a:t>
              </a: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 QUIMIOSALUD MI DESEO DE PARTICIPAR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50500" y="5825123"/>
            <a:ext cx="6739929" cy="1253539"/>
            <a:chOff x="0" y="0"/>
            <a:chExt cx="8986572" cy="167138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11965" cy="71196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C7A50"/>
              </a:solidFill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24848" y="22607"/>
              <a:ext cx="262268" cy="665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4800">
                  <a:solidFill>
                    <a:srgbClr val="FFFFFF"/>
                  </a:solidFill>
                  <a:latin typeface="Telegraf Medium Bold"/>
                </a:rPr>
                <a:t>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86172" y="80181"/>
              <a:ext cx="7900400" cy="1591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ASISTO A LAS REUNIONES QUE SE </a:t>
              </a:r>
              <a:r>
                <a:rPr lang="es-ES" sz="4000" dirty="0">
                  <a:solidFill>
                    <a:srgbClr val="FFFFFF"/>
                  </a:solidFill>
                </a:rPr>
                <a:t>PROGRAMAN</a:t>
              </a:r>
              <a:r>
                <a:rPr lang="es-ES" sz="4000" dirty="0">
                  <a:solidFill>
                    <a:srgbClr val="FFFFFF"/>
                  </a:solidFill>
                  <a:latin typeface="Telegraf Medium"/>
                </a:rPr>
                <a:t> DE FORMA MENSUAL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201" y="7802028"/>
            <a:ext cx="18211799" cy="2484971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1" name="TextBox 14"/>
          <p:cNvSpPr txBox="1"/>
          <p:nvPr/>
        </p:nvSpPr>
        <p:spPr>
          <a:xfrm>
            <a:off x="8077200" y="1333500"/>
            <a:ext cx="937260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ES" sz="5000" b="1" dirty="0">
                <a:solidFill>
                  <a:schemeClr val="bg1"/>
                </a:solidFill>
              </a:rPr>
              <a:t>¿CÓMO PARTICIPO?</a:t>
            </a:r>
          </a:p>
        </p:txBody>
      </p:sp>
      <p:pic>
        <p:nvPicPr>
          <p:cNvPr id="23" name="Imagen 22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57300"/>
            <a:ext cx="4102100" cy="7531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de16161fbe5d022aa294369142d7a994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72d276909f35de2f23687472e2cc0e7c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B9E72-D88A-434E-9456-6A7D7C4B78AD}">
  <ds:schemaRefs>
    <ds:schemaRef ds:uri="http://schemas.microsoft.com/office/2006/metadata/properties"/>
    <ds:schemaRef ds:uri="http://schemas.microsoft.com/office/infopath/2007/PartnerControls"/>
    <ds:schemaRef ds:uri="6ab05f4c-3c66-44ed-ae9f-b807aead7b9b"/>
    <ds:schemaRef ds:uri="57e1a581-d56e-4a67-8626-8dfdb33a3fbe"/>
  </ds:schemaRefs>
</ds:datastoreItem>
</file>

<file path=customXml/itemProps2.xml><?xml version="1.0" encoding="utf-8"?>
<ds:datastoreItem xmlns:ds="http://schemas.openxmlformats.org/officeDocument/2006/customXml" ds:itemID="{5FF7C977-FA5C-436B-AE55-360450EB6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AF0B0-A6B8-4CA5-8EC1-F068C7456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1a581-d56e-4a67-8626-8dfdb33a3fbe"/>
    <ds:schemaRef ds:uri="6ab05f4c-3c66-44ed-ae9f-b807aead7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16057</TotalTime>
  <Words>434</Words>
  <Application>Microsoft Office PowerPoint</Application>
  <PresentationFormat>Personalizado</PresentationFormat>
  <Paragraphs>42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MAYERLI RIVERA JARABA</cp:lastModifiedBy>
  <cp:revision>26</cp:revision>
  <dcterms:created xsi:type="dcterms:W3CDTF">2006-08-16T00:00:00Z</dcterms:created>
  <dcterms:modified xsi:type="dcterms:W3CDTF">2026-01-22T13:03:27Z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  <property fmtid="{D5CDD505-2E9C-101B-9397-08002B2CF9AE}" pid="3" name="MediaServiceImageTags">
    <vt:lpwstr/>
  </property>
</Properties>
</file>