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</p:sldMasterIdLst>
  <p:notesMasterIdLst>
    <p:notesMasterId r:id="rId12"/>
  </p:notesMasterIdLst>
  <p:sldIdLst>
    <p:sldId id="256" r:id="rId5"/>
    <p:sldId id="346" r:id="rId6"/>
    <p:sldId id="347" r:id="rId7"/>
    <p:sldId id="348" r:id="rId8"/>
    <p:sldId id="349" r:id="rId9"/>
    <p:sldId id="350" r:id="rId10"/>
    <p:sldId id="268" r:id="rId11"/>
  </p:sldIdLst>
  <p:sldSz cx="18288000" cy="10287000"/>
  <p:notesSz cx="6858000" cy="9144000"/>
  <p:embeddedFontLst>
    <p:embeddedFont>
      <p:font typeface="Apple Chancery" panose="020B0604020202020204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9" autoAdjust="0"/>
    <p:restoredTop sz="93557" autoAdjust="0"/>
  </p:normalViewPr>
  <p:slideViewPr>
    <p:cSldViewPr>
      <p:cViewPr varScale="1">
        <p:scale>
          <a:sx n="31" d="100"/>
          <a:sy n="31" d="100"/>
        </p:scale>
        <p:origin x="8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97C8-F217-4DA2-AA24-73DAE13D30CE}" type="datetimeFigureOut">
              <a:rPr lang="es-CO" smtClean="0"/>
              <a:t>17/01/2026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D680E-9FB5-4C65-B760-EF9B31982B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0542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D680E-9FB5-4C65-B760-EF9B31982B85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819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9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0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2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8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1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2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9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93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0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816422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816422" rtl="0" eaLnBrk="1" latinLnBrk="0" hangingPunct="1">
        <a:spcBef>
          <a:spcPct val="20000"/>
        </a:spcBef>
        <a:buFont typeface="Arial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816422" rtl="0" eaLnBrk="1" latinLnBrk="0" hangingPunct="1">
        <a:spcBef>
          <a:spcPct val="20000"/>
        </a:spcBef>
        <a:buFont typeface="Arial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816422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816422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816422" rtl="0" eaLnBrk="1" latinLnBrk="0" hangingPunct="1">
        <a:spcBef>
          <a:spcPct val="20000"/>
        </a:spcBef>
        <a:buFont typeface="Arial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5868" y="841423"/>
            <a:ext cx="11554732" cy="6607226"/>
            <a:chOff x="119364" y="43416"/>
            <a:chExt cx="12197740" cy="8809635"/>
          </a:xfrm>
        </p:grpSpPr>
        <p:sp>
          <p:nvSpPr>
            <p:cNvPr id="3" name="TextBox 3"/>
            <p:cNvSpPr txBox="1"/>
            <p:nvPr/>
          </p:nvSpPr>
          <p:spPr>
            <a:xfrm>
              <a:off x="119364" y="43416"/>
              <a:ext cx="11473776" cy="77970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40"/>
                </a:lnSpc>
              </a:pPr>
              <a:r>
                <a:rPr lang="es-ES" sz="7200" b="1" dirty="0">
                  <a:solidFill>
                    <a:srgbClr val="FFFFFF"/>
                  </a:solidFill>
                  <a:latin typeface="Apple Chancery" panose="03020702040506060504" pitchFamily="66" charset="0"/>
                  <a:cs typeface="Arial" panose="020B0604020202020204" pitchFamily="34" charset="0"/>
                </a:rPr>
                <a:t>POLITICAS DE PARTICIPACION SOCIAL EN SALUD</a:t>
              </a:r>
            </a:p>
            <a:p>
              <a:pPr algn="ctr">
                <a:lnSpc>
                  <a:spcPts val="11440"/>
                </a:lnSpc>
              </a:pPr>
              <a:r>
                <a:rPr lang="es-ES" sz="10000" b="1" dirty="0">
                  <a:solidFill>
                    <a:srgbClr val="FFFFFF"/>
                  </a:solidFill>
                  <a:latin typeface="Apple Chancery" panose="03020702040506060504" pitchFamily="66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41323" y="5929174"/>
              <a:ext cx="12075781" cy="29238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s-ES" sz="3600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endParaRPr lang="es-ES" sz="3600" b="1" i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ts val="5720"/>
                </a:lnSpc>
              </a:pPr>
              <a:r>
                <a:rPr lang="es-ES" sz="3600" b="1" i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AGENCIA VALLEDUPAR </a:t>
              </a:r>
            </a:p>
            <a:p>
              <a:pPr algn="ctr">
                <a:lnSpc>
                  <a:spcPts val="5720"/>
                </a:lnSpc>
              </a:pPr>
              <a:r>
                <a:rPr lang="es-ES" sz="3600" b="1" i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PRIMER TRIMESTRE 2025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6075" y="8516601"/>
            <a:ext cx="18376607" cy="2300276"/>
            <a:chOff x="305437" y="486"/>
            <a:chExt cx="6058585" cy="1071623"/>
          </a:xfrm>
        </p:grpSpPr>
        <p:sp>
          <p:nvSpPr>
            <p:cNvPr id="6" name="Freeform 6"/>
            <p:cNvSpPr/>
            <p:nvPr/>
          </p:nvSpPr>
          <p:spPr>
            <a:xfrm>
              <a:off x="305437" y="486"/>
              <a:ext cx="6058585" cy="1071623"/>
            </a:xfrm>
            <a:custGeom>
              <a:avLst/>
              <a:gdLst>
                <a:gd name="connsiteX0" fmla="*/ 5628640 w 6350000"/>
                <a:gd name="connsiteY0" fmla="*/ 121434 h 1908256"/>
                <a:gd name="connsiteX1" fmla="*/ 4279900 w 6350000"/>
                <a:gd name="connsiteY1" fmla="*/ 10944 h 1908256"/>
                <a:gd name="connsiteX2" fmla="*/ 2997200 w 6350000"/>
                <a:gd name="connsiteY2" fmla="*/ 275104 h 1908256"/>
                <a:gd name="connsiteX3" fmla="*/ 1668780 w 6350000"/>
                <a:gd name="connsiteY3" fmla="*/ 111274 h 1908256"/>
                <a:gd name="connsiteX4" fmla="*/ 318717 w 6350000"/>
                <a:gd name="connsiteY4" fmla="*/ 208745 h 1908256"/>
                <a:gd name="connsiteX5" fmla="*/ 0 w 6350000"/>
                <a:gd name="connsiteY5" fmla="*/ 1908256 h 1908256"/>
                <a:gd name="connsiteX6" fmla="*/ 6350000 w 6350000"/>
                <a:gd name="connsiteY6" fmla="*/ 1908256 h 1908256"/>
                <a:gd name="connsiteX7" fmla="*/ 6350000 w 6350000"/>
                <a:gd name="connsiteY7" fmla="*/ 271294 h 1908256"/>
                <a:gd name="connsiteX8" fmla="*/ 5628640 w 6350000"/>
                <a:gd name="connsiteY8" fmla="*/ 121434 h 1908256"/>
                <a:gd name="connsiteX0" fmla="*/ 5628640 w 6350000"/>
                <a:gd name="connsiteY0" fmla="*/ 121434 h 1908256"/>
                <a:gd name="connsiteX1" fmla="*/ 4279900 w 6350000"/>
                <a:gd name="connsiteY1" fmla="*/ 10944 h 1908256"/>
                <a:gd name="connsiteX2" fmla="*/ 2997200 w 6350000"/>
                <a:gd name="connsiteY2" fmla="*/ 275104 h 1908256"/>
                <a:gd name="connsiteX3" fmla="*/ 1668780 w 6350000"/>
                <a:gd name="connsiteY3" fmla="*/ 111274 h 1908256"/>
                <a:gd name="connsiteX4" fmla="*/ 318717 w 6350000"/>
                <a:gd name="connsiteY4" fmla="*/ 208745 h 1908256"/>
                <a:gd name="connsiteX5" fmla="*/ 0 w 6350000"/>
                <a:gd name="connsiteY5" fmla="*/ 1908256 h 1908256"/>
                <a:gd name="connsiteX6" fmla="*/ 6350000 w 6350000"/>
                <a:gd name="connsiteY6" fmla="*/ 1908256 h 1908256"/>
                <a:gd name="connsiteX7" fmla="*/ 6350000 w 6350000"/>
                <a:gd name="connsiteY7" fmla="*/ 271294 h 1908256"/>
                <a:gd name="connsiteX8" fmla="*/ 5628640 w 6350000"/>
                <a:gd name="connsiteY8" fmla="*/ 121434 h 1908256"/>
                <a:gd name="connsiteX0" fmla="*/ 5310965 w 6032325"/>
                <a:gd name="connsiteY0" fmla="*/ 121434 h 1908256"/>
                <a:gd name="connsiteX1" fmla="*/ 3962225 w 6032325"/>
                <a:gd name="connsiteY1" fmla="*/ 10944 h 1908256"/>
                <a:gd name="connsiteX2" fmla="*/ 2679525 w 6032325"/>
                <a:gd name="connsiteY2" fmla="*/ 275104 h 1908256"/>
                <a:gd name="connsiteX3" fmla="*/ 1351105 w 6032325"/>
                <a:gd name="connsiteY3" fmla="*/ 111274 h 1908256"/>
                <a:gd name="connsiteX4" fmla="*/ 1042 w 6032325"/>
                <a:gd name="connsiteY4" fmla="*/ 208745 h 1908256"/>
                <a:gd name="connsiteX5" fmla="*/ 359599 w 6032325"/>
                <a:gd name="connsiteY5" fmla="*/ 1038423 h 1908256"/>
                <a:gd name="connsiteX6" fmla="*/ 6032325 w 6032325"/>
                <a:gd name="connsiteY6" fmla="*/ 1908256 h 1908256"/>
                <a:gd name="connsiteX7" fmla="*/ 6032325 w 6032325"/>
                <a:gd name="connsiteY7" fmla="*/ 271294 h 1908256"/>
                <a:gd name="connsiteX8" fmla="*/ 5310965 w 6032325"/>
                <a:gd name="connsiteY8" fmla="*/ 121434 h 1908256"/>
                <a:gd name="connsiteX0" fmla="*/ 5369683 w 6091043"/>
                <a:gd name="connsiteY0" fmla="*/ 121434 h 1908256"/>
                <a:gd name="connsiteX1" fmla="*/ 4020943 w 6091043"/>
                <a:gd name="connsiteY1" fmla="*/ 10944 h 1908256"/>
                <a:gd name="connsiteX2" fmla="*/ 2738243 w 6091043"/>
                <a:gd name="connsiteY2" fmla="*/ 275104 h 1908256"/>
                <a:gd name="connsiteX3" fmla="*/ 1409823 w 6091043"/>
                <a:gd name="connsiteY3" fmla="*/ 111274 h 1908256"/>
                <a:gd name="connsiteX4" fmla="*/ 59760 w 6091043"/>
                <a:gd name="connsiteY4" fmla="*/ 208745 h 1908256"/>
                <a:gd name="connsiteX5" fmla="*/ 0 w 6091043"/>
                <a:gd name="connsiteY5" fmla="*/ 1589539 h 1908256"/>
                <a:gd name="connsiteX6" fmla="*/ 6091043 w 6091043"/>
                <a:gd name="connsiteY6" fmla="*/ 1908256 h 1908256"/>
                <a:gd name="connsiteX7" fmla="*/ 6091043 w 6091043"/>
                <a:gd name="connsiteY7" fmla="*/ 271294 h 1908256"/>
                <a:gd name="connsiteX8" fmla="*/ 5369683 w 6091043"/>
                <a:gd name="connsiteY8" fmla="*/ 121434 h 1908256"/>
                <a:gd name="connsiteX0" fmla="*/ 5369683 w 6091043"/>
                <a:gd name="connsiteY0" fmla="*/ 121434 h 1908256"/>
                <a:gd name="connsiteX1" fmla="*/ 4020943 w 6091043"/>
                <a:gd name="connsiteY1" fmla="*/ 10944 h 1908256"/>
                <a:gd name="connsiteX2" fmla="*/ 2738243 w 6091043"/>
                <a:gd name="connsiteY2" fmla="*/ 275104 h 1908256"/>
                <a:gd name="connsiteX3" fmla="*/ 1409823 w 6091043"/>
                <a:gd name="connsiteY3" fmla="*/ 111274 h 1908256"/>
                <a:gd name="connsiteX4" fmla="*/ 59760 w 6091043"/>
                <a:gd name="connsiteY4" fmla="*/ 208745 h 1908256"/>
                <a:gd name="connsiteX5" fmla="*/ 0 w 6091043"/>
                <a:gd name="connsiteY5" fmla="*/ 1589539 h 1908256"/>
                <a:gd name="connsiteX6" fmla="*/ 6091043 w 6091043"/>
                <a:gd name="connsiteY6" fmla="*/ 1908256 h 1908256"/>
                <a:gd name="connsiteX7" fmla="*/ 6091043 w 6091043"/>
                <a:gd name="connsiteY7" fmla="*/ 271294 h 1908256"/>
                <a:gd name="connsiteX8" fmla="*/ 5369683 w 6091043"/>
                <a:gd name="connsiteY8" fmla="*/ 121434 h 1908256"/>
                <a:gd name="connsiteX0" fmla="*/ 5323203 w 6044563"/>
                <a:gd name="connsiteY0" fmla="*/ 121434 h 1908256"/>
                <a:gd name="connsiteX1" fmla="*/ 3974463 w 6044563"/>
                <a:gd name="connsiteY1" fmla="*/ 10944 h 1908256"/>
                <a:gd name="connsiteX2" fmla="*/ 2691763 w 6044563"/>
                <a:gd name="connsiteY2" fmla="*/ 275104 h 1908256"/>
                <a:gd name="connsiteX3" fmla="*/ 1363343 w 6044563"/>
                <a:gd name="connsiteY3" fmla="*/ 111274 h 1908256"/>
                <a:gd name="connsiteX4" fmla="*/ 13280 w 6044563"/>
                <a:gd name="connsiteY4" fmla="*/ 208745 h 1908256"/>
                <a:gd name="connsiteX5" fmla="*/ 0 w 6044563"/>
                <a:gd name="connsiteY5" fmla="*/ 1071623 h 1908256"/>
                <a:gd name="connsiteX6" fmla="*/ 6044563 w 6044563"/>
                <a:gd name="connsiteY6" fmla="*/ 1908256 h 1908256"/>
                <a:gd name="connsiteX7" fmla="*/ 6044563 w 6044563"/>
                <a:gd name="connsiteY7" fmla="*/ 271294 h 1908256"/>
                <a:gd name="connsiteX8" fmla="*/ 5323203 w 6044563"/>
                <a:gd name="connsiteY8" fmla="*/ 121434 h 1908256"/>
                <a:gd name="connsiteX0" fmla="*/ 5323203 w 6058585"/>
                <a:gd name="connsiteY0" fmla="*/ 121434 h 1071623"/>
                <a:gd name="connsiteX1" fmla="*/ 3974463 w 6058585"/>
                <a:gd name="connsiteY1" fmla="*/ 10944 h 1071623"/>
                <a:gd name="connsiteX2" fmla="*/ 2691763 w 6058585"/>
                <a:gd name="connsiteY2" fmla="*/ 275104 h 1071623"/>
                <a:gd name="connsiteX3" fmla="*/ 1363343 w 6058585"/>
                <a:gd name="connsiteY3" fmla="*/ 111274 h 1071623"/>
                <a:gd name="connsiteX4" fmla="*/ 13280 w 6058585"/>
                <a:gd name="connsiteY4" fmla="*/ 208745 h 1071623"/>
                <a:gd name="connsiteX5" fmla="*/ 0 w 6058585"/>
                <a:gd name="connsiteY5" fmla="*/ 1071623 h 1071623"/>
                <a:gd name="connsiteX6" fmla="*/ 6058585 w 6058585"/>
                <a:gd name="connsiteY6" fmla="*/ 1058343 h 1071623"/>
                <a:gd name="connsiteX7" fmla="*/ 6044563 w 6058585"/>
                <a:gd name="connsiteY7" fmla="*/ 271294 h 1071623"/>
                <a:gd name="connsiteX8" fmla="*/ 5323203 w 6058585"/>
                <a:gd name="connsiteY8" fmla="*/ 121434 h 107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8585" h="1071623">
                  <a:moveTo>
                    <a:pt x="5323203" y="121434"/>
                  </a:moveTo>
                  <a:cubicBezTo>
                    <a:pt x="4878703" y="40154"/>
                    <a:pt x="4427853" y="-27156"/>
                    <a:pt x="3974463" y="10944"/>
                  </a:cubicBezTo>
                  <a:cubicBezTo>
                    <a:pt x="3536313" y="47774"/>
                    <a:pt x="3132453" y="259864"/>
                    <a:pt x="2691763" y="275104"/>
                  </a:cubicBezTo>
                  <a:cubicBezTo>
                    <a:pt x="2244723" y="290344"/>
                    <a:pt x="1809757" y="122334"/>
                    <a:pt x="1363343" y="111274"/>
                  </a:cubicBezTo>
                  <a:cubicBezTo>
                    <a:pt x="916929" y="100214"/>
                    <a:pt x="377770" y="-3345"/>
                    <a:pt x="13280" y="208745"/>
                  </a:cubicBezTo>
                  <a:cubicBezTo>
                    <a:pt x="-13279" y="1127166"/>
                    <a:pt x="26560" y="-19437"/>
                    <a:pt x="0" y="1071623"/>
                  </a:cubicBezTo>
                  <a:lnTo>
                    <a:pt x="6058585" y="1058343"/>
                  </a:lnTo>
                  <a:lnTo>
                    <a:pt x="6044563" y="271294"/>
                  </a:lnTo>
                  <a:cubicBezTo>
                    <a:pt x="5807073" y="209064"/>
                    <a:pt x="5561963" y="164614"/>
                    <a:pt x="5323203" y="1214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 dirty="0"/>
            </a:p>
          </p:txBody>
        </p:sp>
      </p:grpSp>
      <p:pic>
        <p:nvPicPr>
          <p:cNvPr id="9" name="Imagen 8" descr="med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28" y="9190567"/>
            <a:ext cx="3200400" cy="1096433"/>
          </a:xfrm>
          <a:prstGeom prst="rect">
            <a:avLst/>
          </a:prstGeom>
        </p:spPr>
      </p:pic>
      <p:sp>
        <p:nvSpPr>
          <p:cNvPr id="10" name="AutoShape 2" descr="3.png"/>
          <p:cNvSpPr>
            <a:spLocks noChangeAspect="1" noChangeArrowheads="1"/>
          </p:cNvSpPr>
          <p:nvPr/>
        </p:nvSpPr>
        <p:spPr bwMode="auto">
          <a:xfrm>
            <a:off x="212725" y="-144463"/>
            <a:ext cx="4332238" cy="43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3.png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7799" y="760604"/>
            <a:ext cx="4160745" cy="75832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16" name="CuadroTexto 15"/>
          <p:cNvSpPr txBox="1"/>
          <p:nvPr/>
        </p:nvSpPr>
        <p:spPr>
          <a:xfrm>
            <a:off x="15139480" y="6402560"/>
            <a:ext cx="1874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ANGELICA ROSADO FLOR RUIZ Y MARIA DIAZ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3560DE-F0C3-1BB4-401B-F719F767C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4B6BBDE-26BA-6D16-BB0A-B1A23AD819BB}"/>
              </a:ext>
            </a:extLst>
          </p:cNvPr>
          <p:cNvGrpSpPr/>
          <p:nvPr/>
        </p:nvGrpSpPr>
        <p:grpSpPr>
          <a:xfrm>
            <a:off x="-1" y="8191499"/>
            <a:ext cx="18288001" cy="2095501"/>
            <a:chOff x="0" y="0"/>
            <a:chExt cx="6350000" cy="190874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B5F53D7-F82D-FD65-46E9-F0173D9E1BE7}"/>
                </a:ext>
              </a:extLst>
            </p:cNvPr>
            <p:cNvSpPr/>
            <p:nvPr/>
          </p:nvSpPr>
          <p:spPr>
            <a:xfrm>
              <a:off x="0" y="-55880"/>
              <a:ext cx="6350000" cy="1964622"/>
            </a:xfrm>
            <a:custGeom>
              <a:avLst/>
              <a:gdLst/>
              <a:ahLst/>
              <a:cxnLst/>
              <a:rect l="l" t="t" r="r" b="b"/>
              <a:pathLst>
                <a:path w="6350000" h="1964622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964622"/>
                  </a:lnTo>
                  <a:lnTo>
                    <a:pt x="6350000" y="1964622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31939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49E221D-7E48-0535-B789-63BBB576FC62}"/>
              </a:ext>
            </a:extLst>
          </p:cNvPr>
          <p:cNvSpPr txBox="1"/>
          <p:nvPr/>
        </p:nvSpPr>
        <p:spPr>
          <a:xfrm>
            <a:off x="3505200" y="927061"/>
            <a:ext cx="9753600" cy="2052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CAPACITACION AL PERSONAL 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5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CE4E86-8E9E-0B76-AD89-028EA597B36C}"/>
              </a:ext>
            </a:extLst>
          </p:cNvPr>
          <p:cNvSpPr txBox="1"/>
          <p:nvPr/>
        </p:nvSpPr>
        <p:spPr>
          <a:xfrm>
            <a:off x="228599" y="708976"/>
            <a:ext cx="17830800" cy="848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ple Chancery" panose="03020702040506060504" pitchFamily="66" charset="0"/>
                <a:cs typeface="Arial" panose="020B0604020202020204" pitchFamily="34" charset="0"/>
              </a:rPr>
              <a:t>POLÍTICA DE PARTICIPACIÓN SOCIAL EN SALUD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3030" y="2166745"/>
            <a:ext cx="4356369" cy="3505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13" y="3480186"/>
            <a:ext cx="4545417" cy="3648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Rectángulo 8"/>
          <p:cNvSpPr/>
          <p:nvPr/>
        </p:nvSpPr>
        <p:spPr>
          <a:xfrm>
            <a:off x="563224" y="4382052"/>
            <a:ext cx="832461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El control social es el derecho y un deber que tienen todas y todos los ciudadanos, individual o colectivamente, a vigilar y fiscalizar la gestión pública con el fin de acompañar el cumplimiento de los fines del Estado, promover y alcanzar la realización de los derechos y buscar la consolidación de la democracia y la gobernabilidad, teniendo clara la importancia de brindar mecanismos que permitan a los ciudadanos ser participes de la toma de decisiones para bienestar de sus comunidades, y permitiéndoles de esta forma empoderarse de los temas de estado.</a:t>
            </a:r>
            <a:endParaRPr lang="es-C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7E68D9-11D1-3B48-41BF-25F2C3BD44B0}"/>
              </a:ext>
            </a:extLst>
          </p:cNvPr>
          <p:cNvSpPr txBox="1">
            <a:spLocks/>
          </p:cNvSpPr>
          <p:nvPr/>
        </p:nvSpPr>
        <p:spPr>
          <a:xfrm>
            <a:off x="1525179" y="2426022"/>
            <a:ext cx="5568347" cy="1956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816422" rtl="0" eaLnBrk="1" latinLnBrk="0" hangingPunct="1">
              <a:spcBef>
                <a:spcPct val="0"/>
              </a:spcBef>
              <a:buNone/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/>
              <a:t>¿Qué es control social?</a:t>
            </a:r>
            <a:endParaRPr lang="es-CO" sz="5400" b="1" dirty="0"/>
          </a:p>
        </p:txBody>
      </p:sp>
    </p:spTree>
    <p:extLst>
      <p:ext uri="{BB962C8B-B14F-4D97-AF65-F5344CB8AC3E}">
        <p14:creationId xmlns:p14="http://schemas.microsoft.com/office/powerpoint/2010/main" val="306444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683EBF-B345-C8AA-2994-71BF077AB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AF0185-DAB5-DDD9-AA83-E90229D09E46}"/>
              </a:ext>
            </a:extLst>
          </p:cNvPr>
          <p:cNvGrpSpPr/>
          <p:nvPr/>
        </p:nvGrpSpPr>
        <p:grpSpPr>
          <a:xfrm>
            <a:off x="-1" y="8191499"/>
            <a:ext cx="18288001" cy="2095501"/>
            <a:chOff x="0" y="0"/>
            <a:chExt cx="6350000" cy="190874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54D7D70-0C86-C4D8-FE5C-BB8E290D4255}"/>
                </a:ext>
              </a:extLst>
            </p:cNvPr>
            <p:cNvSpPr/>
            <p:nvPr/>
          </p:nvSpPr>
          <p:spPr>
            <a:xfrm>
              <a:off x="0" y="-55880"/>
              <a:ext cx="6350000" cy="1964622"/>
            </a:xfrm>
            <a:custGeom>
              <a:avLst/>
              <a:gdLst/>
              <a:ahLst/>
              <a:cxnLst/>
              <a:rect l="l" t="t" r="r" b="b"/>
              <a:pathLst>
                <a:path w="6350000" h="1964622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964622"/>
                  </a:lnTo>
                  <a:lnTo>
                    <a:pt x="6350000" y="1964622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31939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5C7A8D1A-AB53-982F-B5D2-D8159A60EF66}"/>
              </a:ext>
            </a:extLst>
          </p:cNvPr>
          <p:cNvSpPr txBox="1"/>
          <p:nvPr/>
        </p:nvSpPr>
        <p:spPr>
          <a:xfrm>
            <a:off x="1012521" y="354172"/>
            <a:ext cx="9753600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ple Chancery" panose="03020702040506060504" pitchFamily="66" charset="0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ple Chancery" panose="030207020405060605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DEBERES Y DERECHOS A LOS USUARIOS: SOCIALIZACIÓN A USUARIOS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ple Chancery" panose="03020702040506060504" pitchFamily="66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5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ple Chancery" panose="03020702040506060504" pitchFamily="66" charset="0"/>
              <a:cs typeface="Arial" panose="020B0604020202020204" pitchFamily="34" charset="0"/>
            </a:endParaRPr>
          </a:p>
        </p:txBody>
      </p:sp>
      <p:pic>
        <p:nvPicPr>
          <p:cNvPr id="17" name="Imagen 16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E18D98B7-F346-7394-8971-F5ECCE230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35" y="5479574"/>
            <a:ext cx="5638802" cy="4357256"/>
          </a:xfrm>
          <a:prstGeom prst="rect">
            <a:avLst/>
          </a:prstGeom>
        </p:spPr>
      </p:pic>
      <p:pic>
        <p:nvPicPr>
          <p:cNvPr id="19" name="Imagen 18" descr="Imagen que contiene Tabla&#10;&#10;El contenido generado por IA puede ser incorrecto.">
            <a:extLst>
              <a:ext uri="{FF2B5EF4-FFF2-40B4-BE49-F238E27FC236}">
                <a16:creationId xmlns:a16="http://schemas.microsoft.com/office/drawing/2014/main" id="{E5A10054-6285-C8F2-01D9-EE7438BFC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6" y="2934109"/>
            <a:ext cx="5638800" cy="43572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7238" y="1272397"/>
            <a:ext cx="3275768" cy="36425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823" y="4167751"/>
            <a:ext cx="3439593" cy="396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5238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B5739B-6CA8-053D-A179-A13A19295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723A3B8-D315-DE04-7A51-F98A3E7E4980}"/>
              </a:ext>
            </a:extLst>
          </p:cNvPr>
          <p:cNvGrpSpPr/>
          <p:nvPr/>
        </p:nvGrpSpPr>
        <p:grpSpPr>
          <a:xfrm>
            <a:off x="-1" y="8191499"/>
            <a:ext cx="18288001" cy="2095501"/>
            <a:chOff x="0" y="0"/>
            <a:chExt cx="6350000" cy="190874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7FA0CBF-649D-D9B0-1950-892F911F0BEC}"/>
                </a:ext>
              </a:extLst>
            </p:cNvPr>
            <p:cNvSpPr/>
            <p:nvPr/>
          </p:nvSpPr>
          <p:spPr>
            <a:xfrm>
              <a:off x="0" y="-55880"/>
              <a:ext cx="6350000" cy="1964622"/>
            </a:xfrm>
            <a:custGeom>
              <a:avLst/>
              <a:gdLst/>
              <a:ahLst/>
              <a:cxnLst/>
              <a:rect l="l" t="t" r="r" b="b"/>
              <a:pathLst>
                <a:path w="6350000" h="1964622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964622"/>
                  </a:lnTo>
                  <a:lnTo>
                    <a:pt x="6350000" y="1964622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31939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762E244D-36C4-D69C-1476-98432C5C2FFF}"/>
              </a:ext>
            </a:extLst>
          </p:cNvPr>
          <p:cNvSpPr txBox="1"/>
          <p:nvPr/>
        </p:nvSpPr>
        <p:spPr>
          <a:xfrm>
            <a:off x="1257299" y="571500"/>
            <a:ext cx="15773400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ple Chancery" panose="03020702040506060504" pitchFamily="66" charset="0"/>
                <a:cs typeface="Arial" panose="020B0604020202020204" pitchFamily="34" charset="0"/>
              </a:rPr>
              <a:t>EVIDENCIAS </a:t>
            </a:r>
          </a:p>
        </p:txBody>
      </p:sp>
      <p:sp>
        <p:nvSpPr>
          <p:cNvPr id="4" name="AutoShape 2" descr="blob:https://web.whatsapp.com/0ebd983e-a097-4b5a-8ddd-6b2d44ab2c1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0495" y="906989"/>
            <a:ext cx="3276600" cy="36731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7095" y="2028089"/>
            <a:ext cx="2736609" cy="36488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27880" y="287085"/>
            <a:ext cx="4294502" cy="5534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400163" y="3416086"/>
            <a:ext cx="4273372" cy="5507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487" y="5263791"/>
            <a:ext cx="3356707" cy="282189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24450" y="4659656"/>
            <a:ext cx="3319895" cy="28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4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33499" y="190500"/>
            <a:ext cx="1562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latin typeface="Apple Chancery" panose="03020702040506060504" pitchFamily="66" charset="0"/>
              </a:rPr>
              <a:t>Avances</a:t>
            </a:r>
            <a:r>
              <a:rPr lang="es-ES" sz="3600" dirty="0"/>
              <a:t> </a:t>
            </a:r>
            <a:endParaRPr lang="en-US" sz="3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835" t="22094" r="19293" b="6975"/>
          <a:stretch/>
        </p:blipFill>
        <p:spPr>
          <a:xfrm>
            <a:off x="533400" y="1113830"/>
            <a:ext cx="7620000" cy="47154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-510" t="1207" r="510" b="20799"/>
          <a:stretch/>
        </p:blipFill>
        <p:spPr>
          <a:xfrm rot="10800000">
            <a:off x="9143998" y="1111108"/>
            <a:ext cx="8839199" cy="45657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8723" t="4404" r="3733" b="7206"/>
          <a:stretch/>
        </p:blipFill>
        <p:spPr>
          <a:xfrm rot="-5460000">
            <a:off x="6588469" y="2074304"/>
            <a:ext cx="4120462" cy="118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69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8200" y="342900"/>
            <a:ext cx="1676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latin typeface="Apple Chancery" panose="03020702040506060504" pitchFamily="66" charset="0"/>
              </a:rPr>
              <a:t>Estrategias y canales de comunicación  como herramienta de las ppss</a:t>
            </a:r>
            <a:endParaRPr lang="en-US" sz="5400" dirty="0">
              <a:latin typeface="Apple Chancery" panose="030207020405060605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563" t="1736" r="5416" b="16258"/>
          <a:stretch/>
        </p:blipFill>
        <p:spPr>
          <a:xfrm>
            <a:off x="511629" y="2322241"/>
            <a:ext cx="7467600" cy="67093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5676900"/>
            <a:ext cx="8686800" cy="3796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2080405"/>
            <a:ext cx="8686800" cy="30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69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3E37D06B-78E1-40ED-8A0E-814DF0ADB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28900"/>
            <a:ext cx="13639800" cy="4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821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02027A2EEDC64AA845074AF06FE387" ma:contentTypeVersion="18" ma:contentTypeDescription="Crear nuevo documento." ma:contentTypeScope="" ma:versionID="de16161fbe5d022aa294369142d7a994">
  <xsd:schema xmlns:xsd="http://www.w3.org/2001/XMLSchema" xmlns:xs="http://www.w3.org/2001/XMLSchema" xmlns:p="http://schemas.microsoft.com/office/2006/metadata/properties" xmlns:ns2="57e1a581-d56e-4a67-8626-8dfdb33a3fbe" xmlns:ns3="6ab05f4c-3c66-44ed-ae9f-b807aead7b9b" targetNamespace="http://schemas.microsoft.com/office/2006/metadata/properties" ma:root="true" ma:fieldsID="72d276909f35de2f23687472e2cc0e7c" ns2:_="" ns3:_="">
    <xsd:import namespace="57e1a581-d56e-4a67-8626-8dfdb33a3fbe"/>
    <xsd:import namespace="6ab05f4c-3c66-44ed-ae9f-b807aead7b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1a581-d56e-4a67-8626-8dfdb33a3f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413fc58-c943-42d0-80e8-de8096ee1679}" ma:internalName="TaxCatchAll" ma:showField="CatchAllData" ma:web="57e1a581-d56e-4a67-8626-8dfdb33a3f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05f4c-3c66-44ed-ae9f-b807aead7b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591bbf87-5fcc-4276-9ee5-99f2f067c7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b05f4c-3c66-44ed-ae9f-b807aead7b9b">
      <Terms xmlns="http://schemas.microsoft.com/office/infopath/2007/PartnerControls"/>
    </lcf76f155ced4ddcb4097134ff3c332f>
    <TaxCatchAll xmlns="57e1a581-d56e-4a67-8626-8dfdb33a3fb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247771-ADE8-4BAE-BE3F-BADE304E93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e1a581-d56e-4a67-8626-8dfdb33a3fbe"/>
    <ds:schemaRef ds:uri="6ab05f4c-3c66-44ed-ae9f-b807aead7b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FFED1E-DC67-4933-B462-22CA2CD1362C}">
  <ds:schemaRefs>
    <ds:schemaRef ds:uri="http://schemas.microsoft.com/office/2006/metadata/properties"/>
    <ds:schemaRef ds:uri="http://schemas.microsoft.com/office/infopath/2007/PartnerControls"/>
    <ds:schemaRef ds:uri="6ab05f4c-3c66-44ed-ae9f-b807aead7b9b"/>
    <ds:schemaRef ds:uri="57e1a581-d56e-4a67-8626-8dfdb33a3fbe"/>
  </ds:schemaRefs>
</ds:datastoreItem>
</file>

<file path=customXml/itemProps3.xml><?xml version="1.0" encoding="utf-8"?>
<ds:datastoreItem xmlns:ds="http://schemas.openxmlformats.org/officeDocument/2006/customXml" ds:itemID="{06E14424-B838-4839-AD46-20480B9EF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22828</TotalTime>
  <Words>156</Words>
  <Application>Microsoft Office PowerPoint</Application>
  <PresentationFormat>Personalizado</PresentationFormat>
  <Paragraphs>17</Paragraphs>
  <Slides>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Orange Illustrated Covid Awareness Events and Special Interest Presentation</dc:title>
  <dc:creator>COORD CALIDAD</dc:creator>
  <cp:lastModifiedBy>ANGELICA ROSADO</cp:lastModifiedBy>
  <cp:revision>204</cp:revision>
  <dcterms:created xsi:type="dcterms:W3CDTF">2006-08-16T00:00:00Z</dcterms:created>
  <dcterms:modified xsi:type="dcterms:W3CDTF">2026-01-18T02:01:53Z</dcterms:modified>
  <dc:identifier>DAEID-H_q0o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0x0101007702027A2EEDC64AA845074AF06FE387</vt:lpwstr>
  </property>
  <property fmtid="{D5CDD505-2E9C-101B-9397-08002B2CF9AE}" pid="3" name="MediaServiceImageTags">
    <vt:lpwstr/>
  </property>
</Properties>
</file>