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sldIdLst>
    <p:sldId id="256" r:id="rId5"/>
    <p:sldId id="257" r:id="rId6"/>
    <p:sldId id="270" r:id="rId7"/>
    <p:sldId id="271" r:id="rId8"/>
    <p:sldId id="272" r:id="rId9"/>
    <p:sldId id="265" r:id="rId10"/>
    <p:sldId id="267" r:id="rId11"/>
    <p:sldId id="280" r:id="rId12"/>
    <p:sldId id="281" r:id="rId13"/>
    <p:sldId id="282" r:id="rId14"/>
    <p:sldId id="273" r:id="rId15"/>
    <p:sldId id="274" r:id="rId16"/>
    <p:sldId id="298" r:id="rId17"/>
    <p:sldId id="297" r:id="rId18"/>
    <p:sldId id="296" r:id="rId19"/>
    <p:sldId id="295" r:id="rId20"/>
    <p:sldId id="291" r:id="rId21"/>
    <p:sldId id="292" r:id="rId22"/>
    <p:sldId id="293" r:id="rId23"/>
    <p:sldId id="294" r:id="rId24"/>
    <p:sldId id="260" r:id="rId25"/>
    <p:sldId id="264" r:id="rId26"/>
    <p:sldId id="268" r:id="rId27"/>
  </p:sldIdLst>
  <p:sldSz cx="18288000" cy="10287000"/>
  <p:notesSz cx="6858000" cy="9144000"/>
  <p:embeddedFontLst>
    <p:embeddedFont>
      <p:font typeface="Algerian" panose="04020705040A02060702" pitchFamily="82"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9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7" autoAdjust="0"/>
    <p:restoredTop sz="94622" autoAdjust="0"/>
  </p:normalViewPr>
  <p:slideViewPr>
    <p:cSldViewPr>
      <p:cViewPr varScale="1">
        <p:scale>
          <a:sx n="46" d="100"/>
          <a:sy n="46" d="100"/>
        </p:scale>
        <p:origin x="86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371600" y="3195638"/>
            <a:ext cx="15544800" cy="2205038"/>
          </a:xfrm>
        </p:spPr>
        <p:txBody>
          <a:bodyPr/>
          <a:lstStyle/>
          <a:p>
            <a:r>
              <a:rPr lang="en-US"/>
              <a:t>Clic para editar título</a:t>
            </a:r>
            <a:endParaRPr lang="es-ES"/>
          </a:p>
        </p:txBody>
      </p:sp>
      <p:sp>
        <p:nvSpPr>
          <p:cNvPr id="3" name="Subtítulo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422" indent="0" algn="ctr">
              <a:buNone/>
              <a:defRPr>
                <a:solidFill>
                  <a:schemeClr val="tx1">
                    <a:tint val="75000"/>
                  </a:schemeClr>
                </a:solidFill>
              </a:defRPr>
            </a:lvl2pPr>
            <a:lvl3pPr marL="1632844" indent="0" algn="ctr">
              <a:buNone/>
              <a:defRPr>
                <a:solidFill>
                  <a:schemeClr val="tx1">
                    <a:tint val="75000"/>
                  </a:schemeClr>
                </a:solidFill>
              </a:defRPr>
            </a:lvl3pPr>
            <a:lvl4pPr marL="2449266" indent="0" algn="ctr">
              <a:buNone/>
              <a:defRPr>
                <a:solidFill>
                  <a:schemeClr val="tx1">
                    <a:tint val="75000"/>
                  </a:schemeClr>
                </a:solidFill>
              </a:defRPr>
            </a:lvl4pPr>
            <a:lvl5pPr marL="3265688" indent="0" algn="ctr">
              <a:buNone/>
              <a:defRPr>
                <a:solidFill>
                  <a:schemeClr val="tx1">
                    <a:tint val="75000"/>
                  </a:schemeClr>
                </a:solidFill>
              </a:defRPr>
            </a:lvl5pPr>
            <a:lvl6pPr marL="4082110" indent="0" algn="ctr">
              <a:buNone/>
              <a:defRPr>
                <a:solidFill>
                  <a:schemeClr val="tx1">
                    <a:tint val="75000"/>
                  </a:schemeClr>
                </a:solidFill>
              </a:defRPr>
            </a:lvl6pPr>
            <a:lvl7pPr marL="4898532" indent="0" algn="ctr">
              <a:buNone/>
              <a:defRPr>
                <a:solidFill>
                  <a:schemeClr val="tx1">
                    <a:tint val="75000"/>
                  </a:schemeClr>
                </a:solidFill>
              </a:defRPr>
            </a:lvl7pPr>
            <a:lvl8pPr marL="5714954" indent="0" algn="ctr">
              <a:buNone/>
              <a:defRPr>
                <a:solidFill>
                  <a:schemeClr val="tx1">
                    <a:tint val="75000"/>
                  </a:schemeClr>
                </a:solidFill>
              </a:defRPr>
            </a:lvl8pPr>
            <a:lvl9pPr marL="6531376" indent="0" algn="ctr">
              <a:buNone/>
              <a:defRPr>
                <a:solidFill>
                  <a:schemeClr val="tx1">
                    <a:tint val="75000"/>
                  </a:schemeClr>
                </a:solidFill>
              </a:defRPr>
            </a:lvl9pPr>
          </a:lstStyle>
          <a:p>
            <a:r>
              <a:rPr lang="en-US"/>
              <a:t>Haga clic para modificar el estilo de subtítulo del patrón</a:t>
            </a:r>
            <a:endParaRPr lang="es-ES"/>
          </a:p>
        </p:txBody>
      </p:sp>
      <p:sp>
        <p:nvSpPr>
          <p:cNvPr id="4" name="Marcador de fecha 3"/>
          <p:cNvSpPr>
            <a:spLocks noGrp="1"/>
          </p:cNvSpPr>
          <p:nvPr>
            <p:ph type="dt" sz="half" idx="10"/>
          </p:nvPr>
        </p:nvSpPr>
        <p:spPr/>
        <p:txBody>
          <a:bodyPr/>
          <a:lstStyle/>
          <a:p>
            <a:fld id="{1D8BD707-D9CF-40AE-B4C6-C98DA3205C09}" type="datetimeFigureOut">
              <a:rPr lang="en-US" smtClean="0"/>
              <a:pPr/>
              <a:t>12/27/2025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633898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10"/>
          </p:nvPr>
        </p:nvSpPr>
        <p:spPr/>
        <p:txBody>
          <a:bodyPr/>
          <a:lstStyle/>
          <a:p>
            <a:fld id="{1D8BD707-D9CF-40AE-B4C6-C98DA3205C09}" type="datetimeFigureOut">
              <a:rPr lang="en-US" smtClean="0"/>
              <a:pPr/>
              <a:t>12/27/2025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669433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3258800" y="411958"/>
            <a:ext cx="4114800" cy="8777288"/>
          </a:xfrm>
        </p:spPr>
        <p:txBody>
          <a:bodyPr vert="eaVert"/>
          <a:lstStyle/>
          <a:p>
            <a:r>
              <a:rPr lang="en-US"/>
              <a:t>Clic para editar título</a:t>
            </a:r>
            <a:endParaRPr lang="es-ES"/>
          </a:p>
        </p:txBody>
      </p:sp>
      <p:sp>
        <p:nvSpPr>
          <p:cNvPr id="3" name="Marcador de texto vertical 2"/>
          <p:cNvSpPr>
            <a:spLocks noGrp="1"/>
          </p:cNvSpPr>
          <p:nvPr>
            <p:ph type="body" orient="vert" idx="1"/>
          </p:nvPr>
        </p:nvSpPr>
        <p:spPr>
          <a:xfrm>
            <a:off x="914400" y="411958"/>
            <a:ext cx="12039600" cy="8777288"/>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10"/>
          </p:nvPr>
        </p:nvSpPr>
        <p:spPr/>
        <p:txBody>
          <a:bodyPr/>
          <a:lstStyle/>
          <a:p>
            <a:fld id="{1D8BD707-D9CF-40AE-B4C6-C98DA3205C09}" type="datetimeFigureOut">
              <a:rPr lang="en-US" smtClean="0"/>
              <a:pPr/>
              <a:t>12/27/2025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460306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10"/>
          </p:nvPr>
        </p:nvSpPr>
        <p:spPr/>
        <p:txBody>
          <a:bodyPr/>
          <a:lstStyle/>
          <a:p>
            <a:fld id="{1D8BD707-D9CF-40AE-B4C6-C98DA3205C09}" type="datetimeFigureOut">
              <a:rPr lang="en-US" smtClean="0"/>
              <a:pPr/>
              <a:t>12/27/2025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63552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444626" y="6610351"/>
            <a:ext cx="15544800" cy="2043113"/>
          </a:xfrm>
        </p:spPr>
        <p:txBody>
          <a:bodyPr anchor="t"/>
          <a:lstStyle>
            <a:lvl1pPr algn="l">
              <a:defRPr sz="7100" b="1" cap="all"/>
            </a:lvl1pPr>
          </a:lstStyle>
          <a:p>
            <a:r>
              <a:rPr lang="en-US"/>
              <a:t>Clic para editar título</a:t>
            </a:r>
            <a:endParaRPr lang="es-ES"/>
          </a:p>
        </p:txBody>
      </p:sp>
      <p:sp>
        <p:nvSpPr>
          <p:cNvPr id="3" name="Marcador de texto 2"/>
          <p:cNvSpPr>
            <a:spLocks noGrp="1"/>
          </p:cNvSpPr>
          <p:nvPr>
            <p:ph type="body" idx="1"/>
          </p:nvPr>
        </p:nvSpPr>
        <p:spPr>
          <a:xfrm>
            <a:off x="1444626" y="4360070"/>
            <a:ext cx="15544800" cy="2250281"/>
          </a:xfrm>
        </p:spPr>
        <p:txBody>
          <a:bodyPr anchor="b"/>
          <a:lstStyle>
            <a:lvl1pPr marL="0" indent="0">
              <a:buNone/>
              <a:defRPr sz="3600">
                <a:solidFill>
                  <a:schemeClr val="tx1">
                    <a:tint val="75000"/>
                  </a:schemeClr>
                </a:solidFill>
              </a:defRPr>
            </a:lvl1pPr>
            <a:lvl2pPr marL="816422" indent="0">
              <a:buNone/>
              <a:defRPr sz="3200">
                <a:solidFill>
                  <a:schemeClr val="tx1">
                    <a:tint val="75000"/>
                  </a:schemeClr>
                </a:solidFill>
              </a:defRPr>
            </a:lvl2pPr>
            <a:lvl3pPr marL="1632844" indent="0">
              <a:buNone/>
              <a:defRPr sz="2900">
                <a:solidFill>
                  <a:schemeClr val="tx1">
                    <a:tint val="75000"/>
                  </a:schemeClr>
                </a:solidFill>
              </a:defRPr>
            </a:lvl3pPr>
            <a:lvl4pPr marL="2449266" indent="0">
              <a:buNone/>
              <a:defRPr sz="2500">
                <a:solidFill>
                  <a:schemeClr val="tx1">
                    <a:tint val="75000"/>
                  </a:schemeClr>
                </a:solidFill>
              </a:defRPr>
            </a:lvl4pPr>
            <a:lvl5pPr marL="3265688" indent="0">
              <a:buNone/>
              <a:defRPr sz="2500">
                <a:solidFill>
                  <a:schemeClr val="tx1">
                    <a:tint val="75000"/>
                  </a:schemeClr>
                </a:solidFill>
              </a:defRPr>
            </a:lvl5pPr>
            <a:lvl6pPr marL="4082110" indent="0">
              <a:buNone/>
              <a:defRPr sz="2500">
                <a:solidFill>
                  <a:schemeClr val="tx1">
                    <a:tint val="75000"/>
                  </a:schemeClr>
                </a:solidFill>
              </a:defRPr>
            </a:lvl6pPr>
            <a:lvl7pPr marL="4898532" indent="0">
              <a:buNone/>
              <a:defRPr sz="2500">
                <a:solidFill>
                  <a:schemeClr val="tx1">
                    <a:tint val="75000"/>
                  </a:schemeClr>
                </a:solidFill>
              </a:defRPr>
            </a:lvl7pPr>
            <a:lvl8pPr marL="5714954" indent="0">
              <a:buNone/>
              <a:defRPr sz="2500">
                <a:solidFill>
                  <a:schemeClr val="tx1">
                    <a:tint val="75000"/>
                  </a:schemeClr>
                </a:solidFill>
              </a:defRPr>
            </a:lvl8pPr>
            <a:lvl9pPr marL="6531376" indent="0">
              <a:buNone/>
              <a:defRPr sz="2500">
                <a:solidFill>
                  <a:schemeClr val="tx1">
                    <a:tint val="75000"/>
                  </a:schemeClr>
                </a:solidFill>
              </a:defRPr>
            </a:lvl9pPr>
          </a:lstStyle>
          <a:p>
            <a:pPr lvl="0"/>
            <a:r>
              <a:rPr lang="en-US"/>
              <a:t>Haga clic para modificar el estilo de texto del patrón</a:t>
            </a:r>
          </a:p>
        </p:txBody>
      </p:sp>
      <p:sp>
        <p:nvSpPr>
          <p:cNvPr id="4" name="Marcador de fecha 3"/>
          <p:cNvSpPr>
            <a:spLocks noGrp="1"/>
          </p:cNvSpPr>
          <p:nvPr>
            <p:ph type="dt" sz="half" idx="10"/>
          </p:nvPr>
        </p:nvSpPr>
        <p:spPr/>
        <p:txBody>
          <a:bodyPr/>
          <a:lstStyle/>
          <a:p>
            <a:fld id="{1D8BD707-D9CF-40AE-B4C6-C98DA3205C09}" type="datetimeFigureOut">
              <a:rPr lang="en-US" smtClean="0"/>
              <a:pPr/>
              <a:t>12/27/2025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849782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
          </a:p>
        </p:txBody>
      </p:sp>
      <p:sp>
        <p:nvSpPr>
          <p:cNvPr id="3" name="Marcador de contenido 2"/>
          <p:cNvSpPr>
            <a:spLocks noGrp="1"/>
          </p:cNvSpPr>
          <p:nvPr>
            <p:ph sz="half" idx="1"/>
          </p:nvPr>
        </p:nvSpPr>
        <p:spPr>
          <a:xfrm>
            <a:off x="914400" y="2400301"/>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contenido 3"/>
          <p:cNvSpPr>
            <a:spLocks noGrp="1"/>
          </p:cNvSpPr>
          <p:nvPr>
            <p:ph sz="half" idx="2"/>
          </p:nvPr>
        </p:nvSpPr>
        <p:spPr>
          <a:xfrm>
            <a:off x="9296400" y="2400301"/>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5" name="Marcador de fecha 4"/>
          <p:cNvSpPr>
            <a:spLocks noGrp="1"/>
          </p:cNvSpPr>
          <p:nvPr>
            <p:ph type="dt" sz="half" idx="10"/>
          </p:nvPr>
        </p:nvSpPr>
        <p:spPr/>
        <p:txBody>
          <a:bodyPr/>
          <a:lstStyle/>
          <a:p>
            <a:fld id="{1D8BD707-D9CF-40AE-B4C6-C98DA3205C09}" type="datetimeFigureOut">
              <a:rPr lang="en-US" smtClean="0"/>
              <a:pPr/>
              <a:t>12/27/2025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277692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a:t>Clic para editar título</a:t>
            </a:r>
            <a:endParaRPr lang="es-ES"/>
          </a:p>
        </p:txBody>
      </p:sp>
      <p:sp>
        <p:nvSpPr>
          <p:cNvPr id="3" name="Marcador de texto 2"/>
          <p:cNvSpPr>
            <a:spLocks noGrp="1"/>
          </p:cNvSpPr>
          <p:nvPr>
            <p:ph type="body" idx="1"/>
          </p:nvPr>
        </p:nvSpPr>
        <p:spPr>
          <a:xfrm>
            <a:off x="914400" y="2302670"/>
            <a:ext cx="8080376" cy="959643"/>
          </a:xfrm>
        </p:spPr>
        <p:txBody>
          <a:bodyPr anchor="b"/>
          <a:lstStyle>
            <a:lvl1pPr marL="0" indent="0">
              <a:buNone/>
              <a:defRPr sz="4300" b="1"/>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lvl="0"/>
            <a:r>
              <a:rPr lang="en-US"/>
              <a:t>Haga clic para modificar el estilo de texto del patrón</a:t>
            </a:r>
          </a:p>
        </p:txBody>
      </p:sp>
      <p:sp>
        <p:nvSpPr>
          <p:cNvPr id="4" name="Marcador de contenido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5" name="Marcador de texto 4"/>
          <p:cNvSpPr>
            <a:spLocks noGrp="1"/>
          </p:cNvSpPr>
          <p:nvPr>
            <p:ph type="body" sz="quarter" idx="3"/>
          </p:nvPr>
        </p:nvSpPr>
        <p:spPr>
          <a:xfrm>
            <a:off x="9290051" y="2302670"/>
            <a:ext cx="8083550" cy="959643"/>
          </a:xfrm>
        </p:spPr>
        <p:txBody>
          <a:bodyPr anchor="b"/>
          <a:lstStyle>
            <a:lvl1pPr marL="0" indent="0">
              <a:buNone/>
              <a:defRPr sz="4300" b="1"/>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lvl="0"/>
            <a:r>
              <a:rPr lang="en-US"/>
              <a:t>Haga clic para modificar el estilo de texto del patrón</a:t>
            </a:r>
          </a:p>
        </p:txBody>
      </p:sp>
      <p:sp>
        <p:nvSpPr>
          <p:cNvPr id="6" name="Marcador de contenido 5"/>
          <p:cNvSpPr>
            <a:spLocks noGrp="1"/>
          </p:cNvSpPr>
          <p:nvPr>
            <p:ph sz="quarter" idx="4"/>
          </p:nvPr>
        </p:nvSpPr>
        <p:spPr>
          <a:xfrm>
            <a:off x="9290051"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7" name="Marcador de fecha 6"/>
          <p:cNvSpPr>
            <a:spLocks noGrp="1"/>
          </p:cNvSpPr>
          <p:nvPr>
            <p:ph type="dt" sz="half" idx="10"/>
          </p:nvPr>
        </p:nvSpPr>
        <p:spPr/>
        <p:txBody>
          <a:bodyPr/>
          <a:lstStyle/>
          <a:p>
            <a:fld id="{1D8BD707-D9CF-40AE-B4C6-C98DA3205C09}" type="datetimeFigureOut">
              <a:rPr lang="en-US" smtClean="0"/>
              <a:pPr/>
              <a:t>12/27/2025</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86751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
          </a:p>
        </p:txBody>
      </p:sp>
      <p:sp>
        <p:nvSpPr>
          <p:cNvPr id="3" name="Marcador de fecha 2"/>
          <p:cNvSpPr>
            <a:spLocks noGrp="1"/>
          </p:cNvSpPr>
          <p:nvPr>
            <p:ph type="dt" sz="half" idx="10"/>
          </p:nvPr>
        </p:nvSpPr>
        <p:spPr/>
        <p:txBody>
          <a:bodyPr/>
          <a:lstStyle/>
          <a:p>
            <a:fld id="{1D8BD707-D9CF-40AE-B4C6-C98DA3205C09}" type="datetimeFigureOut">
              <a:rPr lang="en-US" smtClean="0"/>
              <a:pPr/>
              <a:t>12/27/2025</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80282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D8BD707-D9CF-40AE-B4C6-C98DA3205C09}" type="datetimeFigureOut">
              <a:rPr lang="en-US" smtClean="0"/>
              <a:pPr/>
              <a:t>12/27/2025</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44625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914401" y="409575"/>
            <a:ext cx="6016626" cy="1743075"/>
          </a:xfrm>
        </p:spPr>
        <p:txBody>
          <a:bodyPr anchor="b"/>
          <a:lstStyle>
            <a:lvl1pPr algn="l">
              <a:defRPr sz="3600" b="1"/>
            </a:lvl1pPr>
          </a:lstStyle>
          <a:p>
            <a:r>
              <a:rPr lang="en-US"/>
              <a:t>Clic para editar título</a:t>
            </a:r>
            <a:endParaRPr lang="es-ES"/>
          </a:p>
        </p:txBody>
      </p:sp>
      <p:sp>
        <p:nvSpPr>
          <p:cNvPr id="3" name="Marcador de contenido 2"/>
          <p:cNvSpPr>
            <a:spLocks noGrp="1"/>
          </p:cNvSpPr>
          <p:nvPr>
            <p:ph idx="1"/>
          </p:nvPr>
        </p:nvSpPr>
        <p:spPr>
          <a:xfrm>
            <a:off x="7150100" y="409576"/>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texto 3"/>
          <p:cNvSpPr>
            <a:spLocks noGrp="1"/>
          </p:cNvSpPr>
          <p:nvPr>
            <p:ph type="body" sz="half" idx="2"/>
          </p:nvPr>
        </p:nvSpPr>
        <p:spPr>
          <a:xfrm>
            <a:off x="914401" y="2152651"/>
            <a:ext cx="6016626" cy="7036595"/>
          </a:xfrm>
        </p:spPr>
        <p:txBody>
          <a:bodyPr/>
          <a:lstStyle>
            <a:lvl1pPr marL="0" indent="0">
              <a:buNone/>
              <a:defRPr sz="2500"/>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en-US"/>
              <a:t>Haga clic para modificar el estilo de texto del patrón</a:t>
            </a:r>
          </a:p>
        </p:txBody>
      </p:sp>
      <p:sp>
        <p:nvSpPr>
          <p:cNvPr id="5" name="Marcador de fecha 4"/>
          <p:cNvSpPr>
            <a:spLocks noGrp="1"/>
          </p:cNvSpPr>
          <p:nvPr>
            <p:ph type="dt" sz="half" idx="10"/>
          </p:nvPr>
        </p:nvSpPr>
        <p:spPr/>
        <p:txBody>
          <a:bodyPr/>
          <a:lstStyle/>
          <a:p>
            <a:fld id="{1D8BD707-D9CF-40AE-B4C6-C98DA3205C09}" type="datetimeFigureOut">
              <a:rPr lang="en-US" smtClean="0"/>
              <a:pPr/>
              <a:t>12/27/2025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025297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584576" y="7200900"/>
            <a:ext cx="10972800" cy="850107"/>
          </a:xfrm>
        </p:spPr>
        <p:txBody>
          <a:bodyPr anchor="b"/>
          <a:lstStyle>
            <a:lvl1pPr algn="l">
              <a:defRPr sz="3600" b="1"/>
            </a:lvl1pPr>
          </a:lstStyle>
          <a:p>
            <a:r>
              <a:rPr lang="en-US"/>
              <a:t>Clic para editar título</a:t>
            </a:r>
            <a:endParaRPr lang="es-ES"/>
          </a:p>
        </p:txBody>
      </p:sp>
      <p:sp>
        <p:nvSpPr>
          <p:cNvPr id="3" name="Marcador de posición de imagen 2"/>
          <p:cNvSpPr>
            <a:spLocks noGrp="1"/>
          </p:cNvSpPr>
          <p:nvPr>
            <p:ph type="pic" idx="1"/>
          </p:nvPr>
        </p:nvSpPr>
        <p:spPr>
          <a:xfrm>
            <a:off x="3584576" y="919163"/>
            <a:ext cx="10972800" cy="6172200"/>
          </a:xfrm>
        </p:spPr>
        <p:txBody>
          <a:bodyPr/>
          <a:lstStyle>
            <a:lvl1pPr marL="0" indent="0">
              <a:buNone/>
              <a:defRPr sz="5700"/>
            </a:lvl1pPr>
            <a:lvl2pPr marL="816422" indent="0">
              <a:buNone/>
              <a:defRPr sz="5000"/>
            </a:lvl2pPr>
            <a:lvl3pPr marL="1632844" indent="0">
              <a:buNone/>
              <a:defRPr sz="4300"/>
            </a:lvl3pPr>
            <a:lvl4pPr marL="2449266" indent="0">
              <a:buNone/>
              <a:defRPr sz="3600"/>
            </a:lvl4pPr>
            <a:lvl5pPr marL="3265688" indent="0">
              <a:buNone/>
              <a:defRPr sz="3600"/>
            </a:lvl5pPr>
            <a:lvl6pPr marL="4082110" indent="0">
              <a:buNone/>
              <a:defRPr sz="3600"/>
            </a:lvl6pPr>
            <a:lvl7pPr marL="4898532" indent="0">
              <a:buNone/>
              <a:defRPr sz="3600"/>
            </a:lvl7pPr>
            <a:lvl8pPr marL="5714954" indent="0">
              <a:buNone/>
              <a:defRPr sz="3600"/>
            </a:lvl8pPr>
            <a:lvl9pPr marL="6531376" indent="0">
              <a:buNone/>
              <a:defRPr sz="3600"/>
            </a:lvl9pPr>
          </a:lstStyle>
          <a:p>
            <a:endParaRPr lang="es-ES"/>
          </a:p>
        </p:txBody>
      </p:sp>
      <p:sp>
        <p:nvSpPr>
          <p:cNvPr id="4" name="Marcador de texto 3"/>
          <p:cNvSpPr>
            <a:spLocks noGrp="1"/>
          </p:cNvSpPr>
          <p:nvPr>
            <p:ph type="body" sz="half" idx="2"/>
          </p:nvPr>
        </p:nvSpPr>
        <p:spPr>
          <a:xfrm>
            <a:off x="3584576" y="8051007"/>
            <a:ext cx="10972800" cy="1207293"/>
          </a:xfrm>
        </p:spPr>
        <p:txBody>
          <a:bodyPr/>
          <a:lstStyle>
            <a:lvl1pPr marL="0" indent="0">
              <a:buNone/>
              <a:defRPr sz="2500"/>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en-US"/>
              <a:t>Haga clic para modificar el estilo de texto del patrón</a:t>
            </a:r>
          </a:p>
        </p:txBody>
      </p:sp>
      <p:sp>
        <p:nvSpPr>
          <p:cNvPr id="5" name="Marcador de fecha 4"/>
          <p:cNvSpPr>
            <a:spLocks noGrp="1"/>
          </p:cNvSpPr>
          <p:nvPr>
            <p:ph type="dt" sz="half" idx="10"/>
          </p:nvPr>
        </p:nvSpPr>
        <p:spPr/>
        <p:txBody>
          <a:bodyPr/>
          <a:lstStyle/>
          <a:p>
            <a:fld id="{1D8BD707-D9CF-40AE-B4C6-C98DA3205C09}" type="datetimeFigureOut">
              <a:rPr lang="en-US" smtClean="0"/>
              <a:pPr/>
              <a:t>12/27/2025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4259896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19395"/>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914400" y="411957"/>
            <a:ext cx="16459200" cy="1714500"/>
          </a:xfrm>
          <a:prstGeom prst="rect">
            <a:avLst/>
          </a:prstGeom>
        </p:spPr>
        <p:txBody>
          <a:bodyPr vert="horz" lIns="163284" tIns="81642" rIns="163284" bIns="81642" rtlCol="0" anchor="ctr">
            <a:normAutofit/>
          </a:bodyPr>
          <a:lstStyle/>
          <a:p>
            <a:r>
              <a:rPr lang="en-US"/>
              <a:t>Clic para editar título</a:t>
            </a:r>
            <a:endParaRPr lang="es-ES"/>
          </a:p>
        </p:txBody>
      </p:sp>
      <p:sp>
        <p:nvSpPr>
          <p:cNvPr id="3" name="Marcador de texto 2"/>
          <p:cNvSpPr>
            <a:spLocks noGrp="1"/>
          </p:cNvSpPr>
          <p:nvPr>
            <p:ph type="body" idx="1"/>
          </p:nvPr>
        </p:nvSpPr>
        <p:spPr>
          <a:xfrm>
            <a:off x="914400" y="2400301"/>
            <a:ext cx="16459200" cy="6788945"/>
          </a:xfrm>
          <a:prstGeom prst="rect">
            <a:avLst/>
          </a:prstGeom>
        </p:spPr>
        <p:txBody>
          <a:bodyPr vert="horz" lIns="163284" tIns="81642" rIns="163284" bIns="81642" rtlCol="0">
            <a:normAutofit/>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2"/>
          </p:nvPr>
        </p:nvSpPr>
        <p:spPr>
          <a:xfrm>
            <a:off x="914400" y="9534526"/>
            <a:ext cx="4267200" cy="547688"/>
          </a:xfrm>
          <a:prstGeom prst="rect">
            <a:avLst/>
          </a:prstGeom>
        </p:spPr>
        <p:txBody>
          <a:bodyPr vert="horz" lIns="163284" tIns="81642" rIns="163284" bIns="81642" rtlCol="0" anchor="ctr"/>
          <a:lstStyle>
            <a:lvl1pPr algn="l">
              <a:defRPr sz="2100">
                <a:solidFill>
                  <a:schemeClr val="tx1">
                    <a:tint val="75000"/>
                  </a:schemeClr>
                </a:solidFill>
              </a:defRPr>
            </a:lvl1pPr>
          </a:lstStyle>
          <a:p>
            <a:fld id="{1D8BD707-D9CF-40AE-B4C6-C98DA3205C09}" type="datetimeFigureOut">
              <a:rPr lang="en-US" smtClean="0"/>
              <a:pPr/>
              <a:t>12/27/2025</a:t>
            </a:fld>
            <a:endParaRPr lang="en-US"/>
          </a:p>
        </p:txBody>
      </p:sp>
      <p:sp>
        <p:nvSpPr>
          <p:cNvPr id="5" name="Marcador de pie de página 4"/>
          <p:cNvSpPr>
            <a:spLocks noGrp="1"/>
          </p:cNvSpPr>
          <p:nvPr>
            <p:ph type="ftr" sz="quarter" idx="3"/>
          </p:nvPr>
        </p:nvSpPr>
        <p:spPr>
          <a:xfrm>
            <a:off x="6248400" y="9534526"/>
            <a:ext cx="5791200" cy="547688"/>
          </a:xfrm>
          <a:prstGeom prst="rect">
            <a:avLst/>
          </a:prstGeom>
        </p:spPr>
        <p:txBody>
          <a:bodyPr vert="horz" lIns="163284" tIns="81642" rIns="163284" bIns="81642" rtlCol="0" anchor="ctr"/>
          <a:lstStyle>
            <a:lvl1pPr algn="ctr">
              <a:defRPr sz="21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13106400" y="9534526"/>
            <a:ext cx="4267200" cy="547688"/>
          </a:xfrm>
          <a:prstGeom prst="rect">
            <a:avLst/>
          </a:prstGeom>
        </p:spPr>
        <p:txBody>
          <a:bodyPr vert="horz" lIns="163284" tIns="81642" rIns="163284" bIns="81642" rtlCol="0" anchor="ctr"/>
          <a:lstStyle>
            <a:lvl1pPr algn="r">
              <a:defRPr sz="2100">
                <a:solidFill>
                  <a:schemeClr val="tx1">
                    <a:tint val="75000"/>
                  </a:schemeClr>
                </a:solidFill>
              </a:defRPr>
            </a:lvl1pPr>
          </a:lstStyle>
          <a:p>
            <a:fld id="{B6F15528-21DE-4FAA-801E-634DDDAF4B2B}" type="slidenum">
              <a:rPr lang="en-US" smtClean="0"/>
              <a:pPr/>
              <a:t>‹Nº›</a:t>
            </a:fld>
            <a:endParaRPr lang="en-US"/>
          </a:p>
        </p:txBody>
      </p:sp>
    </p:spTree>
    <p:extLst>
      <p:ext uri="{BB962C8B-B14F-4D97-AF65-F5344CB8AC3E}">
        <p14:creationId xmlns:p14="http://schemas.microsoft.com/office/powerpoint/2010/main" val="6206096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816422" rtl="0" eaLnBrk="1" latinLnBrk="0" hangingPunct="1">
        <a:spcBef>
          <a:spcPct val="0"/>
        </a:spcBef>
        <a:buNone/>
        <a:defRPr sz="7900" kern="1200">
          <a:solidFill>
            <a:schemeClr val="tx1"/>
          </a:solidFill>
          <a:latin typeface="+mj-lt"/>
          <a:ea typeface="+mj-ea"/>
          <a:cs typeface="+mj-cs"/>
        </a:defRPr>
      </a:lvl1pPr>
    </p:titleStyle>
    <p:body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p:bodyStyle>
    <p:otherStyle>
      <a:defPPr>
        <a:defRPr lang="es-ES"/>
      </a:defPPr>
      <a:lvl1pPr marL="0" algn="l" defTabSz="816422" rtl="0" eaLnBrk="1" latinLnBrk="0" hangingPunct="1">
        <a:defRPr sz="3200" kern="1200">
          <a:solidFill>
            <a:schemeClr val="tx1"/>
          </a:solidFill>
          <a:latin typeface="+mn-lt"/>
          <a:ea typeface="+mn-ea"/>
          <a:cs typeface="+mn-cs"/>
        </a:defRPr>
      </a:lvl1pPr>
      <a:lvl2pPr marL="816422" algn="l" defTabSz="816422" rtl="0" eaLnBrk="1" latinLnBrk="0" hangingPunct="1">
        <a:defRPr sz="3200" kern="1200">
          <a:solidFill>
            <a:schemeClr val="tx1"/>
          </a:solidFill>
          <a:latin typeface="+mn-lt"/>
          <a:ea typeface="+mn-ea"/>
          <a:cs typeface="+mn-cs"/>
        </a:defRPr>
      </a:lvl2pPr>
      <a:lvl3pPr marL="1632844" algn="l" defTabSz="816422" rtl="0" eaLnBrk="1" latinLnBrk="0" hangingPunct="1">
        <a:defRPr sz="3200" kern="1200">
          <a:solidFill>
            <a:schemeClr val="tx1"/>
          </a:solidFill>
          <a:latin typeface="+mn-lt"/>
          <a:ea typeface="+mn-ea"/>
          <a:cs typeface="+mn-cs"/>
        </a:defRPr>
      </a:lvl3pPr>
      <a:lvl4pPr marL="2449266" algn="l" defTabSz="816422" rtl="0" eaLnBrk="1" latinLnBrk="0" hangingPunct="1">
        <a:defRPr sz="3200" kern="1200">
          <a:solidFill>
            <a:schemeClr val="tx1"/>
          </a:solidFill>
          <a:latin typeface="+mn-lt"/>
          <a:ea typeface="+mn-ea"/>
          <a:cs typeface="+mn-cs"/>
        </a:defRPr>
      </a:lvl4pPr>
      <a:lvl5pPr marL="3265688" algn="l" defTabSz="816422" rtl="0" eaLnBrk="1" latinLnBrk="0" hangingPunct="1">
        <a:defRPr sz="3200" kern="1200">
          <a:solidFill>
            <a:schemeClr val="tx1"/>
          </a:solidFill>
          <a:latin typeface="+mn-lt"/>
          <a:ea typeface="+mn-ea"/>
          <a:cs typeface="+mn-cs"/>
        </a:defRPr>
      </a:lvl5pPr>
      <a:lvl6pPr marL="4082110" algn="l" defTabSz="816422" rtl="0" eaLnBrk="1" latinLnBrk="0" hangingPunct="1">
        <a:defRPr sz="3200" kern="1200">
          <a:solidFill>
            <a:schemeClr val="tx1"/>
          </a:solidFill>
          <a:latin typeface="+mn-lt"/>
          <a:ea typeface="+mn-ea"/>
          <a:cs typeface="+mn-cs"/>
        </a:defRPr>
      </a:lvl6pPr>
      <a:lvl7pPr marL="4898532" algn="l" defTabSz="816422" rtl="0" eaLnBrk="1" latinLnBrk="0" hangingPunct="1">
        <a:defRPr sz="3200" kern="1200">
          <a:solidFill>
            <a:schemeClr val="tx1"/>
          </a:solidFill>
          <a:latin typeface="+mn-lt"/>
          <a:ea typeface="+mn-ea"/>
          <a:cs typeface="+mn-cs"/>
        </a:defRPr>
      </a:lvl7pPr>
      <a:lvl8pPr marL="5714954" algn="l" defTabSz="816422" rtl="0" eaLnBrk="1" latinLnBrk="0" hangingPunct="1">
        <a:defRPr sz="3200" kern="1200">
          <a:solidFill>
            <a:schemeClr val="tx1"/>
          </a:solidFill>
          <a:latin typeface="+mn-lt"/>
          <a:ea typeface="+mn-ea"/>
          <a:cs typeface="+mn-cs"/>
        </a:defRPr>
      </a:lvl8pPr>
      <a:lvl9pPr marL="6531376" algn="l" defTabSz="816422"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0.tmp"/></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8600" y="198428"/>
            <a:ext cx="16460092" cy="2923877"/>
            <a:chOff x="-101600" y="-580953"/>
            <a:chExt cx="21946791" cy="3898504"/>
          </a:xfrm>
        </p:grpSpPr>
        <p:sp>
          <p:nvSpPr>
            <p:cNvPr id="3" name="TextBox 3"/>
            <p:cNvSpPr txBox="1"/>
            <p:nvPr/>
          </p:nvSpPr>
          <p:spPr>
            <a:xfrm>
              <a:off x="-101600" y="-580953"/>
              <a:ext cx="21946791" cy="3898504"/>
            </a:xfrm>
            <a:prstGeom prst="rect">
              <a:avLst/>
            </a:prstGeom>
          </p:spPr>
          <p:txBody>
            <a:bodyPr wrap="square" lIns="0" tIns="0" rIns="0" bIns="0" rtlCol="0" anchor="t">
              <a:spAutoFit/>
            </a:bodyPr>
            <a:lstStyle/>
            <a:p>
              <a:pPr algn="ctr">
                <a:lnSpc>
                  <a:spcPts val="11440"/>
                </a:lnSpc>
              </a:pPr>
              <a:r>
                <a:rPr lang="es-ES" sz="8800" dirty="0">
                  <a:solidFill>
                    <a:schemeClr val="bg1"/>
                  </a:solidFill>
                  <a:latin typeface="Algerian" panose="04020705040A02060702" pitchFamily="82" charset="0"/>
                </a:rPr>
                <a:t>PROTOCOLO DE ATENCION CON ENFOQUE DIFERENCIAL.</a:t>
              </a:r>
              <a:endParaRPr lang="es-ES" sz="9600" dirty="0">
                <a:solidFill>
                  <a:schemeClr val="bg1"/>
                </a:solidFill>
                <a:latin typeface="Algerian" panose="04020705040A02060702" pitchFamily="82" charset="0"/>
              </a:endParaRPr>
            </a:p>
          </p:txBody>
        </p:sp>
        <p:sp>
          <p:nvSpPr>
            <p:cNvPr id="4" name="TextBox 4"/>
            <p:cNvSpPr txBox="1"/>
            <p:nvPr/>
          </p:nvSpPr>
          <p:spPr>
            <a:xfrm>
              <a:off x="0" y="2342926"/>
              <a:ext cx="11956418" cy="974625"/>
            </a:xfrm>
            <a:prstGeom prst="rect">
              <a:avLst/>
            </a:prstGeom>
          </p:spPr>
          <p:txBody>
            <a:bodyPr lIns="0" tIns="0" rIns="0" bIns="0" rtlCol="0" anchor="t">
              <a:spAutoFit/>
            </a:bodyPr>
            <a:lstStyle/>
            <a:p>
              <a:pPr>
                <a:lnSpc>
                  <a:spcPts val="5720"/>
                </a:lnSpc>
              </a:pPr>
              <a:endParaRPr lang="es-ES" sz="5200" dirty="0">
                <a:solidFill>
                  <a:srgbClr val="FFFFFF"/>
                </a:solidFill>
                <a:latin typeface="Telegraf"/>
              </a:endParaRPr>
            </a:p>
          </p:txBody>
        </p:sp>
      </p:grpSp>
      <p:pic>
        <p:nvPicPr>
          <p:cNvPr id="11" name="Imagen 10" descr="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3492" y="1329494"/>
            <a:ext cx="5028339" cy="6096000"/>
          </a:xfrm>
          <a:prstGeom prst="rect">
            <a:avLst/>
          </a:prstGeom>
        </p:spPr>
      </p:pic>
      <p:grpSp>
        <p:nvGrpSpPr>
          <p:cNvPr id="5" name="Group 5"/>
          <p:cNvGrpSpPr/>
          <p:nvPr/>
        </p:nvGrpSpPr>
        <p:grpSpPr>
          <a:xfrm>
            <a:off x="-1" y="7383336"/>
            <a:ext cx="18288001" cy="6112945"/>
            <a:chOff x="0" y="0"/>
            <a:chExt cx="6350000" cy="1908742"/>
          </a:xfrm>
        </p:grpSpPr>
        <p:sp>
          <p:nvSpPr>
            <p:cNvPr id="6" name="Freeform 6"/>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solidFill>
              <a:srgbClr val="FFFFFF"/>
            </a:solidFill>
          </p:spPr>
          <p:txBody>
            <a:bodyPr/>
            <a:lstStyle/>
            <a:p>
              <a:endParaRPr lang="es-ES"/>
            </a:p>
          </p:txBody>
        </p:sp>
      </p:grpSp>
      <p:pic>
        <p:nvPicPr>
          <p:cNvPr id="9" name="Imagen 8" descr="med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7810500"/>
            <a:ext cx="3200400" cy="1096433"/>
          </a:xfrm>
          <a:prstGeom prst="rect">
            <a:avLst/>
          </a:prstGeom>
        </p:spPr>
      </p:pic>
      <p:pic>
        <p:nvPicPr>
          <p:cNvPr id="7" name="Imagen 6"/>
          <p:cNvPicPr>
            <a:picLocks noChangeAspect="1"/>
          </p:cNvPicPr>
          <p:nvPr/>
        </p:nvPicPr>
        <p:blipFill>
          <a:blip r:embed="rId4"/>
          <a:stretch>
            <a:fillRect/>
          </a:stretch>
        </p:blipFill>
        <p:spPr>
          <a:xfrm>
            <a:off x="13907012" y="5524498"/>
            <a:ext cx="3401280" cy="1524000"/>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0" y="3154395"/>
            <a:ext cx="8353425" cy="4015506"/>
          </a:xfrm>
          <a:prstGeom prst="rect">
            <a:avLst/>
          </a:prstGeom>
        </p:spPr>
      </p:pic>
      <p:sp>
        <p:nvSpPr>
          <p:cNvPr id="10" name="Rectángulo 9"/>
          <p:cNvSpPr/>
          <p:nvPr/>
        </p:nvSpPr>
        <p:spPr>
          <a:xfrm>
            <a:off x="8621492" y="9216493"/>
            <a:ext cx="9144000" cy="605294"/>
          </a:xfrm>
          <a:prstGeom prst="rect">
            <a:avLst/>
          </a:prstGeom>
        </p:spPr>
        <p:txBody>
          <a:bodyPr>
            <a:spAutoFit/>
          </a:bodyPr>
          <a:lstStyle/>
          <a:p>
            <a:pPr algn="r">
              <a:lnSpc>
                <a:spcPts val="1959"/>
              </a:lnSpc>
              <a:spcBef>
                <a:spcPct val="0"/>
              </a:spcBef>
            </a:pPr>
            <a:r>
              <a:rPr lang="es-ES" spc="28" dirty="0">
                <a:latin typeface="Telegraf Medium"/>
              </a:rPr>
              <a:t>Quimio Salud S.A.S. Agencia Sincelejo.</a:t>
            </a:r>
          </a:p>
          <a:p>
            <a:pPr algn="r">
              <a:lnSpc>
                <a:spcPts val="1959"/>
              </a:lnSpc>
              <a:spcBef>
                <a:spcPct val="0"/>
              </a:spcBef>
            </a:pPr>
            <a:r>
              <a:rPr lang="es-ES" spc="28" dirty="0">
                <a:latin typeface="Telegraf Medium"/>
              </a:rPr>
              <a:t> Área de Psicología</a:t>
            </a:r>
            <a:endParaRPr lang="es-CO"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0000"/>
          </a:blip>
          <a:tile tx="0" ty="0" sx="100000" sy="100000" flip="none" algn="tl"/>
        </a:blipFill>
        <a:effectLst/>
      </p:bgPr>
    </p:bg>
    <p:spTree>
      <p:nvGrpSpPr>
        <p:cNvPr id="1" name=""/>
        <p:cNvGrpSpPr/>
        <p:nvPr/>
      </p:nvGrpSpPr>
      <p:grpSpPr>
        <a:xfrm>
          <a:off x="0" y="0"/>
          <a:ext cx="0" cy="0"/>
          <a:chOff x="0" y="0"/>
          <a:chExt cx="0" cy="0"/>
        </a:xfrm>
      </p:grpSpPr>
      <p:pic>
        <p:nvPicPr>
          <p:cNvPr id="7" name="Imagen 6" descr="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00" y="1866900"/>
            <a:ext cx="3352800" cy="6402360"/>
          </a:xfrm>
          <a:prstGeom prst="rect">
            <a:avLst/>
          </a:prstGeom>
        </p:spPr>
      </p:pic>
      <p:grpSp>
        <p:nvGrpSpPr>
          <p:cNvPr id="2" name="Group 2"/>
          <p:cNvGrpSpPr/>
          <p:nvPr/>
        </p:nvGrpSpPr>
        <p:grpSpPr>
          <a:xfrm>
            <a:off x="-1" y="7802028"/>
            <a:ext cx="18288001" cy="6112945"/>
            <a:chOff x="0" y="0"/>
            <a:chExt cx="6350000" cy="1908742"/>
          </a:xfrm>
        </p:grpSpPr>
        <p:sp>
          <p:nvSpPr>
            <p:cNvPr id="3" name="Freeform 3"/>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solidFill>
              <a:srgbClr val="319395"/>
            </a:solidFill>
          </p:spPr>
          <p:txBody>
            <a:bodyPr/>
            <a:lstStyle/>
            <a:p>
              <a:endParaRPr lang="es-ES"/>
            </a:p>
          </p:txBody>
        </p:sp>
      </p:grpSp>
      <p:sp>
        <p:nvSpPr>
          <p:cNvPr id="8" name="TextBox 8"/>
          <p:cNvSpPr txBox="1"/>
          <p:nvPr/>
        </p:nvSpPr>
        <p:spPr>
          <a:xfrm>
            <a:off x="12268200" y="9636153"/>
            <a:ext cx="5481484" cy="512961"/>
          </a:xfrm>
          <a:prstGeom prst="rect">
            <a:avLst/>
          </a:prstGeom>
        </p:spPr>
        <p:txBody>
          <a:bodyPr wrap="square" lIns="0" tIns="0" rIns="0" bIns="0" rtlCol="0" anchor="t">
            <a:spAutoFit/>
          </a:bodyPr>
          <a:lstStyle/>
          <a:p>
            <a:pPr algn="r">
              <a:lnSpc>
                <a:spcPts val="1959"/>
              </a:lnSpc>
              <a:spcBef>
                <a:spcPct val="0"/>
              </a:spcBef>
            </a:pPr>
            <a:r>
              <a:rPr lang="es-ES" spc="28" dirty="0">
                <a:solidFill>
                  <a:schemeClr val="bg1"/>
                </a:solidFill>
                <a:latin typeface="Telegraf Medium"/>
              </a:rPr>
              <a:t>Quimio Salud S.A.S. Agencia Sincelejo.</a:t>
            </a:r>
          </a:p>
          <a:p>
            <a:pPr algn="r">
              <a:lnSpc>
                <a:spcPts val="1959"/>
              </a:lnSpc>
              <a:spcBef>
                <a:spcPct val="0"/>
              </a:spcBef>
            </a:pPr>
            <a:r>
              <a:rPr lang="es-ES" spc="28" dirty="0">
                <a:solidFill>
                  <a:schemeClr val="bg1"/>
                </a:solidFill>
                <a:latin typeface="Telegraf Medium"/>
              </a:rPr>
              <a:t> Área de Psicología.</a:t>
            </a: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53" y="7793410"/>
            <a:ext cx="3657600" cy="2379290"/>
          </a:xfrm>
          <a:prstGeom prst="rect">
            <a:avLst/>
          </a:prstGeom>
        </p:spPr>
      </p:pic>
      <p:sp>
        <p:nvSpPr>
          <p:cNvPr id="6" name="Título 1">
            <a:extLst>
              <a:ext uri="{FF2B5EF4-FFF2-40B4-BE49-F238E27FC236}">
                <a16:creationId xmlns:a16="http://schemas.microsoft.com/office/drawing/2014/main" id="{E6E49419-E5A9-48F2-A792-59A6F7ACB36F}"/>
              </a:ext>
            </a:extLst>
          </p:cNvPr>
          <p:cNvSpPr txBox="1">
            <a:spLocks/>
          </p:cNvSpPr>
          <p:nvPr/>
        </p:nvSpPr>
        <p:spPr>
          <a:xfrm>
            <a:off x="3581400" y="198249"/>
            <a:ext cx="10515600" cy="1312150"/>
          </a:xfrm>
          <a:prstGeom prst="rect">
            <a:avLst/>
          </a:prstGeom>
        </p:spPr>
        <p:txBody>
          <a:bodyPr/>
          <a:lstStyle>
            <a:lvl1pPr algn="ctr" defTabSz="816422" rtl="0" eaLnBrk="1" latinLnBrk="0" hangingPunct="1">
              <a:spcBef>
                <a:spcPct val="0"/>
              </a:spcBef>
              <a:buNone/>
              <a:defRPr sz="7900" kern="1200">
                <a:solidFill>
                  <a:schemeClr val="tx1"/>
                </a:solidFill>
                <a:latin typeface="+mj-lt"/>
                <a:ea typeface="+mj-ea"/>
                <a:cs typeface="+mj-cs"/>
              </a:defRPr>
            </a:lvl1pPr>
          </a:lstStyle>
          <a:p>
            <a:r>
              <a:rPr lang="es-CO" sz="7200"/>
              <a:t>MARCO NORMATIVO</a:t>
            </a:r>
            <a:br>
              <a:rPr lang="es-CO" sz="7200"/>
            </a:br>
            <a:endParaRPr lang="es-CO" sz="7200" dirty="0"/>
          </a:p>
        </p:txBody>
      </p:sp>
      <p:sp>
        <p:nvSpPr>
          <p:cNvPr id="9" name="Marcador de contenido 2">
            <a:extLst>
              <a:ext uri="{FF2B5EF4-FFF2-40B4-BE49-F238E27FC236}">
                <a16:creationId xmlns:a16="http://schemas.microsoft.com/office/drawing/2014/main" id="{468CD8FB-C095-4388-AB15-7D18BFD6E5E0}"/>
              </a:ext>
            </a:extLst>
          </p:cNvPr>
          <p:cNvSpPr txBox="1">
            <a:spLocks/>
          </p:cNvSpPr>
          <p:nvPr/>
        </p:nvSpPr>
        <p:spPr>
          <a:xfrm>
            <a:off x="381000" y="1373106"/>
            <a:ext cx="14859000" cy="6420304"/>
          </a:xfrm>
          <a:prstGeom prst="rect">
            <a:avLst/>
          </a:prstGeom>
        </p:spPr>
        <p:txBody>
          <a:bodyPr>
            <a:normAutofit fontScale="25000" lnSpcReduction="20000"/>
          </a:bodyPr>
          <a:lst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algn="just"/>
            <a:r>
              <a:rPr lang="es-ES" sz="9600" b="1" dirty="0"/>
              <a:t>Constitución Política de 1991.</a:t>
            </a:r>
          </a:p>
          <a:p>
            <a:pPr algn="just"/>
            <a:endParaRPr lang="es-ES" sz="9600" b="1" dirty="0"/>
          </a:p>
          <a:p>
            <a:pPr algn="just"/>
            <a:r>
              <a:rPr lang="es-ES" sz="9600" b="1" dirty="0"/>
              <a:t>Ley 21 de 1991, aprueba el convenio 169 de 1989 de la (Organización internacional del trabajo) OIT.</a:t>
            </a:r>
          </a:p>
          <a:p>
            <a:pPr algn="just"/>
            <a:endParaRPr lang="es-ES" sz="9600" b="1" dirty="0"/>
          </a:p>
          <a:p>
            <a:pPr algn="just"/>
            <a:r>
              <a:rPr lang="es-ES" sz="9600" b="1" dirty="0"/>
              <a:t>Ley 691 de 2001, mediante la cual se reglamenta la participación de los Grupos Étnicos en el Sistema General de Seguridad Social en Colombia.</a:t>
            </a:r>
          </a:p>
          <a:p>
            <a:pPr algn="just"/>
            <a:endParaRPr lang="es-ES" sz="9600" b="1" dirty="0"/>
          </a:p>
          <a:p>
            <a:pPr algn="just"/>
            <a:r>
              <a:rPr lang="es-ES" sz="9600" b="1" dirty="0"/>
              <a:t>Ley 789 de 2002, por la cual se dictan normas para apoyar el empleo y ampliar la protección social y se modifican algunos artículos del Código Sustantivo de Trabajo.</a:t>
            </a:r>
          </a:p>
          <a:p>
            <a:pPr algn="just"/>
            <a:endParaRPr lang="es-ES" sz="9600" b="1" dirty="0"/>
          </a:p>
          <a:p>
            <a:pPr algn="just"/>
            <a:r>
              <a:rPr lang="es-ES" sz="9600" b="1" dirty="0"/>
              <a:t>Ley 1145 de 2007, organiza el Sistema Nacional de Discapacidad y se dictan otras disposiciones.</a:t>
            </a:r>
          </a:p>
          <a:p>
            <a:pPr algn="just"/>
            <a:endParaRPr lang="es-ES" sz="9600" b="1" dirty="0"/>
          </a:p>
          <a:p>
            <a:pPr algn="just"/>
            <a:r>
              <a:rPr lang="es-ES" sz="9600" b="1" dirty="0"/>
              <a:t>Ley 1251 de 2008, por el cual se dictan normas tendientes a procurar la protección, promoción y defensa de los derechos de los adultos mayores.</a:t>
            </a:r>
          </a:p>
          <a:p>
            <a:pPr algn="just"/>
            <a:endParaRPr lang="es-ES" sz="9600" b="1" dirty="0"/>
          </a:p>
          <a:p>
            <a:pPr algn="just"/>
            <a:r>
              <a:rPr lang="es-ES" sz="9600" b="1" dirty="0"/>
              <a:t>Ley 1257 de 2008, por la cual se dictan normas de sensibilización, prevención y sanción de formas de violencia y discriminación contra las mujeres, se reforman los Códigos Penal, de Procedimiento Penal, la ley 294 de 1996 y se dictan otras disposiciones.</a:t>
            </a:r>
          </a:p>
          <a:p>
            <a:endParaRPr lang="es-CO" dirty="0"/>
          </a:p>
        </p:txBody>
      </p:sp>
    </p:spTree>
    <p:extLst>
      <p:ext uri="{BB962C8B-B14F-4D97-AF65-F5344CB8AC3E}">
        <p14:creationId xmlns:p14="http://schemas.microsoft.com/office/powerpoint/2010/main" val="3536676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0000"/>
          </a:blip>
          <a:tile tx="0" ty="0" sx="100000" sy="100000" flip="none" algn="tl"/>
        </a:blipFill>
        <a:effectLst/>
      </p:bgPr>
    </p:bg>
    <p:spTree>
      <p:nvGrpSpPr>
        <p:cNvPr id="1" name=""/>
        <p:cNvGrpSpPr/>
        <p:nvPr/>
      </p:nvGrpSpPr>
      <p:grpSpPr>
        <a:xfrm>
          <a:off x="0" y="0"/>
          <a:ext cx="0" cy="0"/>
          <a:chOff x="0" y="0"/>
          <a:chExt cx="0" cy="0"/>
        </a:xfrm>
      </p:grpSpPr>
      <p:pic>
        <p:nvPicPr>
          <p:cNvPr id="7" name="Imagen 6" descr="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0" y="1426456"/>
            <a:ext cx="3581400" cy="6866572"/>
          </a:xfrm>
          <a:prstGeom prst="rect">
            <a:avLst/>
          </a:prstGeom>
        </p:spPr>
      </p:pic>
      <p:grpSp>
        <p:nvGrpSpPr>
          <p:cNvPr id="2" name="Group 2"/>
          <p:cNvGrpSpPr/>
          <p:nvPr/>
        </p:nvGrpSpPr>
        <p:grpSpPr>
          <a:xfrm>
            <a:off x="-1" y="7802028"/>
            <a:ext cx="18288001" cy="6112945"/>
            <a:chOff x="0" y="0"/>
            <a:chExt cx="6350000" cy="1908742"/>
          </a:xfrm>
        </p:grpSpPr>
        <p:sp>
          <p:nvSpPr>
            <p:cNvPr id="3" name="Freeform 3"/>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solidFill>
              <a:srgbClr val="319395"/>
            </a:solidFill>
          </p:spPr>
          <p:txBody>
            <a:bodyPr/>
            <a:lstStyle/>
            <a:p>
              <a:endParaRPr lang="es-ES"/>
            </a:p>
          </p:txBody>
        </p:sp>
      </p:grpSp>
      <p:sp>
        <p:nvSpPr>
          <p:cNvPr id="8" name="TextBox 8"/>
          <p:cNvSpPr txBox="1"/>
          <p:nvPr/>
        </p:nvSpPr>
        <p:spPr>
          <a:xfrm>
            <a:off x="12192000" y="9540310"/>
            <a:ext cx="5481484" cy="512961"/>
          </a:xfrm>
          <a:prstGeom prst="rect">
            <a:avLst/>
          </a:prstGeom>
        </p:spPr>
        <p:txBody>
          <a:bodyPr wrap="square" lIns="0" tIns="0" rIns="0" bIns="0" rtlCol="0" anchor="t">
            <a:spAutoFit/>
          </a:bodyPr>
          <a:lstStyle/>
          <a:p>
            <a:pPr algn="r">
              <a:lnSpc>
                <a:spcPts val="1959"/>
              </a:lnSpc>
              <a:spcBef>
                <a:spcPct val="0"/>
              </a:spcBef>
            </a:pPr>
            <a:r>
              <a:rPr lang="es-ES" spc="28" dirty="0">
                <a:solidFill>
                  <a:schemeClr val="bg1"/>
                </a:solidFill>
                <a:latin typeface="Telegraf Medium"/>
              </a:rPr>
              <a:t>Quimio Salud S.A.S. Agencia Sincelejo.</a:t>
            </a:r>
          </a:p>
          <a:p>
            <a:pPr algn="r">
              <a:lnSpc>
                <a:spcPts val="1959"/>
              </a:lnSpc>
              <a:spcBef>
                <a:spcPct val="0"/>
              </a:spcBef>
            </a:pPr>
            <a:r>
              <a:rPr lang="es-ES" spc="28" dirty="0">
                <a:solidFill>
                  <a:schemeClr val="bg1"/>
                </a:solidFill>
                <a:latin typeface="Telegraf Medium"/>
              </a:rPr>
              <a:t> Área de Psicología.</a:t>
            </a: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53" y="7793410"/>
            <a:ext cx="3657600" cy="2379290"/>
          </a:xfrm>
          <a:prstGeom prst="rect">
            <a:avLst/>
          </a:prstGeom>
        </p:spPr>
      </p:pic>
      <p:sp>
        <p:nvSpPr>
          <p:cNvPr id="6" name="Título 1">
            <a:extLst>
              <a:ext uri="{FF2B5EF4-FFF2-40B4-BE49-F238E27FC236}">
                <a16:creationId xmlns:a16="http://schemas.microsoft.com/office/drawing/2014/main" id="{E6E49419-E5A9-48F2-A792-59A6F7ACB36F}"/>
              </a:ext>
            </a:extLst>
          </p:cNvPr>
          <p:cNvSpPr txBox="1">
            <a:spLocks/>
          </p:cNvSpPr>
          <p:nvPr/>
        </p:nvSpPr>
        <p:spPr>
          <a:xfrm>
            <a:off x="3581400" y="198249"/>
            <a:ext cx="10515600" cy="1312150"/>
          </a:xfrm>
          <a:prstGeom prst="rect">
            <a:avLst/>
          </a:prstGeom>
        </p:spPr>
        <p:txBody>
          <a:bodyPr/>
          <a:lstStyle>
            <a:lvl1pPr algn="ctr" defTabSz="816422" rtl="0" eaLnBrk="1" latinLnBrk="0" hangingPunct="1">
              <a:spcBef>
                <a:spcPct val="0"/>
              </a:spcBef>
              <a:buNone/>
              <a:defRPr sz="7900" kern="1200">
                <a:solidFill>
                  <a:schemeClr val="tx1"/>
                </a:solidFill>
                <a:latin typeface="+mj-lt"/>
                <a:ea typeface="+mj-ea"/>
                <a:cs typeface="+mj-cs"/>
              </a:defRPr>
            </a:lvl1pPr>
          </a:lstStyle>
          <a:p>
            <a:r>
              <a:rPr lang="es-CO" sz="7200"/>
              <a:t>MARCO NORMATIVO</a:t>
            </a:r>
            <a:br>
              <a:rPr lang="es-CO" sz="7200"/>
            </a:br>
            <a:endParaRPr lang="es-CO" sz="7200" dirty="0"/>
          </a:p>
        </p:txBody>
      </p:sp>
      <p:sp>
        <p:nvSpPr>
          <p:cNvPr id="9" name="Marcador de contenido 2">
            <a:extLst>
              <a:ext uri="{FF2B5EF4-FFF2-40B4-BE49-F238E27FC236}">
                <a16:creationId xmlns:a16="http://schemas.microsoft.com/office/drawing/2014/main" id="{099B5368-077A-4D52-8EE3-8AC69E940D34}"/>
              </a:ext>
            </a:extLst>
          </p:cNvPr>
          <p:cNvSpPr txBox="1">
            <a:spLocks/>
          </p:cNvSpPr>
          <p:nvPr/>
        </p:nvSpPr>
        <p:spPr>
          <a:xfrm>
            <a:off x="555172" y="1967524"/>
            <a:ext cx="13922828" cy="7051675"/>
          </a:xfrm>
          <a:prstGeom prst="rect">
            <a:avLst/>
          </a:prstGeom>
        </p:spPr>
        <p:txBody>
          <a:bodyPr>
            <a:normAutofit fontScale="25000" lnSpcReduction="20000"/>
          </a:bodyPr>
          <a:lst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algn="just"/>
            <a:r>
              <a:rPr lang="es-ES" sz="9600" b="1" dirty="0"/>
              <a:t>Ley 1276 de 2009, a través de la cual se modifica la ley 687 del 15 de agosto de 2001 y se establecen nuevos criterios de atención integral del adulto mayor en los centros vida.</a:t>
            </a:r>
          </a:p>
          <a:p>
            <a:pPr algn="just"/>
            <a:endParaRPr lang="es-ES" sz="9600" b="1" dirty="0"/>
          </a:p>
          <a:p>
            <a:pPr algn="just"/>
            <a:r>
              <a:rPr lang="es-ES" sz="9600" b="1" dirty="0"/>
              <a:t>Ley 1315 de 2009, por medio de la cual se establecen las condiciones mínimas que dignifiquen la estadía de los adultos mayores en los centros de protección, centros de día e instituciones de atención.</a:t>
            </a:r>
          </a:p>
          <a:p>
            <a:pPr algn="just"/>
            <a:endParaRPr lang="es-ES" sz="9600" b="1" dirty="0"/>
          </a:p>
          <a:p>
            <a:pPr algn="just"/>
            <a:r>
              <a:rPr lang="es-ES" sz="9600" b="1" dirty="0"/>
              <a:t>Ley 1346 de 2009, por medio de la cual se aprueba la "Convención sobre los Derechos de las personas con Discapacidad", adoptada por la Asamblea General de la Naciones Unidas el 13 de diciembre de 2006.</a:t>
            </a:r>
          </a:p>
          <a:p>
            <a:pPr algn="just"/>
            <a:endParaRPr lang="es-ES" sz="9600" b="1" dirty="0"/>
          </a:p>
          <a:p>
            <a:pPr algn="just"/>
            <a:r>
              <a:rPr lang="es-ES" sz="9600" b="1" dirty="0"/>
              <a:t>Ley 1361 de 2009, por medio de la cual se crea la Ley de Protección Integral a la Familia.</a:t>
            </a:r>
          </a:p>
          <a:p>
            <a:pPr algn="just"/>
            <a:endParaRPr lang="es-ES" sz="9600" b="1" dirty="0"/>
          </a:p>
          <a:p>
            <a:pPr algn="just"/>
            <a:r>
              <a:rPr lang="es-ES" sz="9600" b="1" dirty="0"/>
              <a:t>Ley 1448 de 2011, por la cual se dictan medidas de atención, asistencia y reparación integral a las víctimas del conflicto armado interno y se dictan otras disposiciones.</a:t>
            </a:r>
          </a:p>
          <a:p>
            <a:pPr algn="just"/>
            <a:endParaRPr lang="es-ES" sz="9600" b="1" dirty="0"/>
          </a:p>
          <a:p>
            <a:pPr algn="just"/>
            <a:r>
              <a:rPr lang="es-ES" sz="9600" b="1" dirty="0"/>
              <a:t>Decreto 780 de 2016. Expide el Decreto Único Reglamentario del Sector Salud y Protección Social.</a:t>
            </a:r>
          </a:p>
          <a:p>
            <a:endParaRPr lang="es-CO" dirty="0"/>
          </a:p>
        </p:txBody>
      </p:sp>
    </p:spTree>
    <p:extLst>
      <p:ext uri="{BB962C8B-B14F-4D97-AF65-F5344CB8AC3E}">
        <p14:creationId xmlns:p14="http://schemas.microsoft.com/office/powerpoint/2010/main" val="1539765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0000"/>
          </a:blip>
          <a:tile tx="0" ty="0" sx="100000" sy="100000" flip="none" algn="tl"/>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9654" y="5906635"/>
            <a:ext cx="6191250" cy="3333750"/>
          </a:xfrm>
          <a:prstGeom prst="rect">
            <a:avLst/>
          </a:prstGeom>
          <a:ln>
            <a:noFill/>
          </a:ln>
          <a:effectLst>
            <a:softEdge rad="112500"/>
          </a:effectLst>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44400" y="-9072"/>
            <a:ext cx="5562600" cy="3780971"/>
          </a:xfrm>
          <a:prstGeom prst="rect">
            <a:avLst/>
          </a:prstGeom>
          <a:ln>
            <a:noFill/>
          </a:ln>
          <a:effectLst>
            <a:softEdge rad="112500"/>
          </a:effectLst>
        </p:spPr>
      </p:pic>
      <p:grpSp>
        <p:nvGrpSpPr>
          <p:cNvPr id="2" name="Group 2"/>
          <p:cNvGrpSpPr/>
          <p:nvPr/>
        </p:nvGrpSpPr>
        <p:grpSpPr>
          <a:xfrm>
            <a:off x="-1" y="7802028"/>
            <a:ext cx="18288001" cy="6112945"/>
            <a:chOff x="0" y="0"/>
            <a:chExt cx="6350000" cy="1908742"/>
          </a:xfrm>
        </p:grpSpPr>
        <p:sp>
          <p:nvSpPr>
            <p:cNvPr id="3" name="Freeform 3"/>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solidFill>
              <a:srgbClr val="319395"/>
            </a:solidFill>
          </p:spPr>
          <p:txBody>
            <a:bodyPr/>
            <a:lstStyle/>
            <a:p>
              <a:endParaRPr lang="es-ES"/>
            </a:p>
          </p:txBody>
        </p:sp>
      </p:grpSp>
      <p:sp>
        <p:nvSpPr>
          <p:cNvPr id="8" name="TextBox 8"/>
          <p:cNvSpPr txBox="1"/>
          <p:nvPr/>
        </p:nvSpPr>
        <p:spPr>
          <a:xfrm>
            <a:off x="12340771" y="9679334"/>
            <a:ext cx="5481484" cy="512961"/>
          </a:xfrm>
          <a:prstGeom prst="rect">
            <a:avLst/>
          </a:prstGeom>
        </p:spPr>
        <p:txBody>
          <a:bodyPr wrap="square" lIns="0" tIns="0" rIns="0" bIns="0" rtlCol="0" anchor="t">
            <a:spAutoFit/>
          </a:bodyPr>
          <a:lstStyle/>
          <a:p>
            <a:pPr algn="r">
              <a:lnSpc>
                <a:spcPts val="1959"/>
              </a:lnSpc>
              <a:spcBef>
                <a:spcPct val="0"/>
              </a:spcBef>
            </a:pPr>
            <a:r>
              <a:rPr lang="es-ES" spc="28" dirty="0">
                <a:solidFill>
                  <a:schemeClr val="bg1"/>
                </a:solidFill>
                <a:latin typeface="Telegraf Medium"/>
              </a:rPr>
              <a:t>Quimio Salud S.A.S. Agencia Sincelejo.</a:t>
            </a:r>
          </a:p>
          <a:p>
            <a:pPr algn="r">
              <a:lnSpc>
                <a:spcPts val="1959"/>
              </a:lnSpc>
              <a:spcBef>
                <a:spcPct val="0"/>
              </a:spcBef>
            </a:pPr>
            <a:r>
              <a:rPr lang="es-ES" spc="28" dirty="0">
                <a:solidFill>
                  <a:schemeClr val="bg1"/>
                </a:solidFill>
                <a:latin typeface="Telegraf Medium"/>
              </a:rPr>
              <a:t> Área de Psicología.</a:t>
            </a:r>
          </a:p>
        </p:txBody>
      </p:sp>
      <p:sp>
        <p:nvSpPr>
          <p:cNvPr id="5" name="Título 1">
            <a:extLst>
              <a:ext uri="{FF2B5EF4-FFF2-40B4-BE49-F238E27FC236}">
                <a16:creationId xmlns:a16="http://schemas.microsoft.com/office/drawing/2014/main" id="{D2AF0C25-904A-47FA-B597-27F33029E7E6}"/>
              </a:ext>
            </a:extLst>
          </p:cNvPr>
          <p:cNvSpPr txBox="1">
            <a:spLocks/>
          </p:cNvSpPr>
          <p:nvPr/>
        </p:nvSpPr>
        <p:spPr>
          <a:xfrm>
            <a:off x="4267200" y="126999"/>
            <a:ext cx="7162800" cy="1273175"/>
          </a:xfrm>
          <a:prstGeom prst="rect">
            <a:avLst/>
          </a:prstGeom>
        </p:spPr>
        <p:txBody>
          <a:bodyPr/>
          <a:lstStyle>
            <a:lvl1pPr algn="ctr" defTabSz="816422" rtl="0" eaLnBrk="1" latinLnBrk="0" hangingPunct="1">
              <a:spcBef>
                <a:spcPct val="0"/>
              </a:spcBef>
              <a:buNone/>
              <a:defRPr sz="7900" kern="1200">
                <a:solidFill>
                  <a:schemeClr val="tx1"/>
                </a:solidFill>
                <a:latin typeface="+mj-lt"/>
                <a:ea typeface="+mj-ea"/>
                <a:cs typeface="+mj-cs"/>
              </a:defRPr>
            </a:lvl1pPr>
          </a:lstStyle>
          <a:p>
            <a:r>
              <a:rPr lang="es-ES" sz="3600" b="1" u="sng" dirty="0"/>
              <a:t>LINEAMIENTOS GENERALES PARA LA ATENCIÓN DIFERENCIAL</a:t>
            </a:r>
            <a:endParaRPr lang="es-CO" sz="3600" b="1" u="sng" dirty="0"/>
          </a:p>
        </p:txBody>
      </p:sp>
      <p:sp>
        <p:nvSpPr>
          <p:cNvPr id="6" name="Marcador de contenido 2">
            <a:extLst>
              <a:ext uri="{FF2B5EF4-FFF2-40B4-BE49-F238E27FC236}">
                <a16:creationId xmlns:a16="http://schemas.microsoft.com/office/drawing/2014/main" id="{DBF0238E-8914-4549-ABD9-A033996DDE22}"/>
              </a:ext>
            </a:extLst>
          </p:cNvPr>
          <p:cNvSpPr txBox="1">
            <a:spLocks/>
          </p:cNvSpPr>
          <p:nvPr/>
        </p:nvSpPr>
        <p:spPr>
          <a:xfrm>
            <a:off x="381000" y="1485900"/>
            <a:ext cx="12725400" cy="4351338"/>
          </a:xfrm>
          <a:prstGeom prst="rect">
            <a:avLst/>
          </a:prstGeom>
        </p:spPr>
        <p:txBody>
          <a:bodyPr/>
          <a:lst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algn="just">
              <a:lnSpc>
                <a:spcPct val="107000"/>
              </a:lnSpc>
              <a:spcAft>
                <a:spcPts val="800"/>
              </a:spcAft>
            </a:pPr>
            <a:r>
              <a:rPr lang="es-CO" sz="2800" b="1" i="1" u="sng" dirty="0">
                <a:latin typeface="Calibri" panose="020F0502020204030204" pitchFamily="34" charset="0"/>
                <a:ea typeface="Calibri" panose="020F0502020204030204" pitchFamily="34" charset="0"/>
                <a:cs typeface="Calibri" panose="020F0502020204030204" pitchFamily="34" charset="0"/>
              </a:rPr>
              <a:t>Protocolo para la atención a víctimas:</a:t>
            </a:r>
            <a:endParaRPr lang="es-CO" sz="2800" b="1" u="sng"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Use un lenguaje claro y sencillo para no generar falsas expectativas.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No realice juicios. No asuma situaciones por su manera de vestir o hablar.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Escuche atentamente sin mostrar prevención. No interrumpa mientras el ciudadano habla. Garantice un trato equitativo.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Recuerde que NO existe un estereotipo externo de la persona que ha sido víctima.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Garantice la confidencialidad de la información suministrada.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Asuma una postura corporal sin tensión que transmita seguridad y tranquilidad.</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a:buNone/>
            </a:pPr>
            <a:endParaRPr lang="es-CO" dirty="0"/>
          </a:p>
        </p:txBody>
      </p:sp>
    </p:spTree>
    <p:extLst>
      <p:ext uri="{BB962C8B-B14F-4D97-AF65-F5344CB8AC3E}">
        <p14:creationId xmlns:p14="http://schemas.microsoft.com/office/powerpoint/2010/main" val="3791216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0000"/>
          </a:blip>
          <a:tile tx="0" ty="0" sx="100000" sy="100000" flip="none" algn="tl"/>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1"/>
            <a:ext cx="7391400" cy="3657600"/>
          </a:xfrm>
          <a:prstGeom prst="rect">
            <a:avLst/>
          </a:prstGeom>
        </p:spPr>
      </p:pic>
      <p:grpSp>
        <p:nvGrpSpPr>
          <p:cNvPr id="2" name="Group 2"/>
          <p:cNvGrpSpPr/>
          <p:nvPr/>
        </p:nvGrpSpPr>
        <p:grpSpPr>
          <a:xfrm>
            <a:off x="-1" y="7802028"/>
            <a:ext cx="18288001" cy="6112945"/>
            <a:chOff x="0" y="0"/>
            <a:chExt cx="6350000" cy="1908742"/>
          </a:xfrm>
        </p:grpSpPr>
        <p:sp>
          <p:nvSpPr>
            <p:cNvPr id="3" name="Freeform 3"/>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solidFill>
              <a:srgbClr val="319395"/>
            </a:solidFill>
          </p:spPr>
          <p:txBody>
            <a:bodyPr/>
            <a:lstStyle/>
            <a:p>
              <a:endParaRPr lang="es-ES"/>
            </a:p>
          </p:txBody>
        </p:sp>
      </p:grpSp>
      <p:sp>
        <p:nvSpPr>
          <p:cNvPr id="8" name="TextBox 8"/>
          <p:cNvSpPr txBox="1"/>
          <p:nvPr/>
        </p:nvSpPr>
        <p:spPr>
          <a:xfrm>
            <a:off x="12039600" y="9577751"/>
            <a:ext cx="5481484" cy="512961"/>
          </a:xfrm>
          <a:prstGeom prst="rect">
            <a:avLst/>
          </a:prstGeom>
        </p:spPr>
        <p:txBody>
          <a:bodyPr wrap="square" lIns="0" tIns="0" rIns="0" bIns="0" rtlCol="0" anchor="t">
            <a:spAutoFit/>
          </a:bodyPr>
          <a:lstStyle/>
          <a:p>
            <a:pPr algn="r">
              <a:lnSpc>
                <a:spcPts val="1959"/>
              </a:lnSpc>
              <a:spcBef>
                <a:spcPct val="0"/>
              </a:spcBef>
            </a:pPr>
            <a:r>
              <a:rPr lang="es-ES" spc="28" dirty="0">
                <a:solidFill>
                  <a:schemeClr val="bg1"/>
                </a:solidFill>
                <a:latin typeface="Telegraf Medium"/>
              </a:rPr>
              <a:t>Quimio Salud S.A.S. Agencia Sincelejo.</a:t>
            </a:r>
          </a:p>
          <a:p>
            <a:pPr algn="r">
              <a:lnSpc>
                <a:spcPts val="1959"/>
              </a:lnSpc>
              <a:spcBef>
                <a:spcPct val="0"/>
              </a:spcBef>
            </a:pPr>
            <a:r>
              <a:rPr lang="es-ES" spc="28" dirty="0">
                <a:solidFill>
                  <a:schemeClr val="bg1"/>
                </a:solidFill>
                <a:latin typeface="Telegraf Medium"/>
              </a:rPr>
              <a:t> Área de Psicología.</a:t>
            </a:r>
          </a:p>
        </p:txBody>
      </p:sp>
      <p:sp>
        <p:nvSpPr>
          <p:cNvPr id="5" name="Título 1">
            <a:extLst>
              <a:ext uri="{FF2B5EF4-FFF2-40B4-BE49-F238E27FC236}">
                <a16:creationId xmlns:a16="http://schemas.microsoft.com/office/drawing/2014/main" id="{D2AF0C25-904A-47FA-B597-27F33029E7E6}"/>
              </a:ext>
            </a:extLst>
          </p:cNvPr>
          <p:cNvSpPr txBox="1">
            <a:spLocks/>
          </p:cNvSpPr>
          <p:nvPr/>
        </p:nvSpPr>
        <p:spPr>
          <a:xfrm>
            <a:off x="9840686" y="342900"/>
            <a:ext cx="7162800" cy="1273175"/>
          </a:xfrm>
          <a:prstGeom prst="rect">
            <a:avLst/>
          </a:prstGeom>
        </p:spPr>
        <p:txBody>
          <a:bodyPr/>
          <a:lstStyle>
            <a:lvl1pPr algn="ctr" defTabSz="816422" rtl="0" eaLnBrk="1" latinLnBrk="0" hangingPunct="1">
              <a:spcBef>
                <a:spcPct val="0"/>
              </a:spcBef>
              <a:buNone/>
              <a:defRPr sz="7900" kern="1200">
                <a:solidFill>
                  <a:schemeClr val="tx1"/>
                </a:solidFill>
                <a:latin typeface="+mj-lt"/>
                <a:ea typeface="+mj-ea"/>
                <a:cs typeface="+mj-cs"/>
              </a:defRPr>
            </a:lvl1pPr>
          </a:lstStyle>
          <a:p>
            <a:pPr algn="r"/>
            <a:r>
              <a:rPr lang="es-ES" sz="3600" b="1" u="sng" dirty="0"/>
              <a:t>LINEAMIENTOS GENERALES PARA LA ATENCIÓN DIFERENCIAL</a:t>
            </a:r>
            <a:endParaRPr lang="es-CO" sz="3600" b="1" u="sng" dirty="0"/>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400" y="6896100"/>
            <a:ext cx="8001000" cy="1981899"/>
          </a:xfrm>
          <a:prstGeom prst="rect">
            <a:avLst/>
          </a:prstGeom>
        </p:spPr>
      </p:pic>
      <p:sp>
        <p:nvSpPr>
          <p:cNvPr id="6" name="Marcador de contenido 2">
            <a:extLst>
              <a:ext uri="{FF2B5EF4-FFF2-40B4-BE49-F238E27FC236}">
                <a16:creationId xmlns:a16="http://schemas.microsoft.com/office/drawing/2014/main" id="{F007255E-601D-444C-8D3F-799D8E2F8F78}"/>
              </a:ext>
            </a:extLst>
          </p:cNvPr>
          <p:cNvSpPr txBox="1">
            <a:spLocks/>
          </p:cNvSpPr>
          <p:nvPr/>
        </p:nvSpPr>
        <p:spPr>
          <a:xfrm>
            <a:off x="381000" y="3695700"/>
            <a:ext cx="16611600" cy="4351338"/>
          </a:xfrm>
          <a:prstGeom prst="rect">
            <a:avLst/>
          </a:prstGeom>
        </p:spPr>
        <p:txBody>
          <a:bodyPr/>
          <a:lst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algn="just">
              <a:lnSpc>
                <a:spcPct val="107000"/>
              </a:lnSpc>
              <a:spcAft>
                <a:spcPts val="800"/>
              </a:spcAft>
            </a:pPr>
            <a:r>
              <a:rPr lang="es-CO" sz="2800" b="1" i="1" u="sng" dirty="0">
                <a:latin typeface="Calibri" panose="020F0502020204030204" pitchFamily="34" charset="0"/>
                <a:ea typeface="Calibri" panose="020F0502020204030204" pitchFamily="34" charset="0"/>
                <a:cs typeface="Calibri" panose="020F0502020204030204" pitchFamily="34" charset="0"/>
              </a:rPr>
              <a:t>Protocolo para la atención a la población de grupos étnicos y culturales del país:</a:t>
            </a:r>
            <a:endParaRPr lang="es-CO" sz="2800" b="1" u="sng"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Aplique las pautas generales de atención presencial y/o telefónica.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Identifique si la persona puede comunicarse en español o si necesita un intérprete.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Si la Entidad cuenta con intérprete, solicite su apoyo.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Si la alternativa anterior no es posible, debe pedirle a la persona que explique con señas o dibujos la solicitud.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Solicite los documentos por medio de señas, de modo que al revisarlos se pueda comprender cuál es la solicitud o trámite que requiere.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a:buNone/>
            </a:pPr>
            <a:endParaRPr lang="es-CO" dirty="0"/>
          </a:p>
        </p:txBody>
      </p:sp>
    </p:spTree>
    <p:extLst>
      <p:ext uri="{BB962C8B-B14F-4D97-AF65-F5344CB8AC3E}">
        <p14:creationId xmlns:p14="http://schemas.microsoft.com/office/powerpoint/2010/main" val="2210429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0000"/>
          </a:blip>
          <a:tile tx="0" ty="0" sx="100000" sy="100000" flip="none" algn="tl"/>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181100"/>
            <a:ext cx="9448800" cy="2734219"/>
          </a:xfrm>
          <a:prstGeom prst="rect">
            <a:avLst/>
          </a:prstGeom>
          <a:ln>
            <a:noFill/>
          </a:ln>
          <a:effectLst>
            <a:softEdge rad="112500"/>
          </a:effectLst>
        </p:spPr>
      </p:pic>
      <p:grpSp>
        <p:nvGrpSpPr>
          <p:cNvPr id="2" name="Group 2"/>
          <p:cNvGrpSpPr/>
          <p:nvPr/>
        </p:nvGrpSpPr>
        <p:grpSpPr>
          <a:xfrm>
            <a:off x="-1" y="7802028"/>
            <a:ext cx="18288001" cy="6112945"/>
            <a:chOff x="0" y="0"/>
            <a:chExt cx="6350000" cy="1908742"/>
          </a:xfrm>
        </p:grpSpPr>
        <p:sp>
          <p:nvSpPr>
            <p:cNvPr id="3" name="Freeform 3"/>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solidFill>
              <a:srgbClr val="319395"/>
            </a:solidFill>
          </p:spPr>
          <p:txBody>
            <a:bodyPr/>
            <a:lstStyle/>
            <a:p>
              <a:endParaRPr lang="es-ES"/>
            </a:p>
          </p:txBody>
        </p:sp>
      </p:grpSp>
      <p:sp>
        <p:nvSpPr>
          <p:cNvPr id="8" name="TextBox 8"/>
          <p:cNvSpPr txBox="1"/>
          <p:nvPr/>
        </p:nvSpPr>
        <p:spPr>
          <a:xfrm>
            <a:off x="12344400" y="9639300"/>
            <a:ext cx="5481484" cy="512961"/>
          </a:xfrm>
          <a:prstGeom prst="rect">
            <a:avLst/>
          </a:prstGeom>
        </p:spPr>
        <p:txBody>
          <a:bodyPr wrap="square" lIns="0" tIns="0" rIns="0" bIns="0" rtlCol="0" anchor="t">
            <a:spAutoFit/>
          </a:bodyPr>
          <a:lstStyle/>
          <a:p>
            <a:pPr algn="r">
              <a:lnSpc>
                <a:spcPts val="1959"/>
              </a:lnSpc>
              <a:spcBef>
                <a:spcPct val="0"/>
              </a:spcBef>
            </a:pPr>
            <a:r>
              <a:rPr lang="es-ES" spc="28" dirty="0">
                <a:solidFill>
                  <a:schemeClr val="bg1"/>
                </a:solidFill>
                <a:latin typeface="Telegraf Medium"/>
              </a:rPr>
              <a:t>Quimio Salud S.A.S. Agencia Sincelejo.</a:t>
            </a:r>
          </a:p>
          <a:p>
            <a:pPr algn="r">
              <a:lnSpc>
                <a:spcPts val="1959"/>
              </a:lnSpc>
              <a:spcBef>
                <a:spcPct val="0"/>
              </a:spcBef>
            </a:pPr>
            <a:r>
              <a:rPr lang="es-ES" spc="28" dirty="0">
                <a:solidFill>
                  <a:schemeClr val="bg1"/>
                </a:solidFill>
                <a:latin typeface="Telegraf Medium"/>
              </a:rPr>
              <a:t> Área de Psicología.</a:t>
            </a:r>
          </a:p>
        </p:txBody>
      </p:sp>
      <p:sp>
        <p:nvSpPr>
          <p:cNvPr id="5" name="Título 1">
            <a:extLst>
              <a:ext uri="{FF2B5EF4-FFF2-40B4-BE49-F238E27FC236}">
                <a16:creationId xmlns:a16="http://schemas.microsoft.com/office/drawing/2014/main" id="{D2AF0C25-904A-47FA-B597-27F33029E7E6}"/>
              </a:ext>
            </a:extLst>
          </p:cNvPr>
          <p:cNvSpPr txBox="1">
            <a:spLocks/>
          </p:cNvSpPr>
          <p:nvPr/>
        </p:nvSpPr>
        <p:spPr>
          <a:xfrm>
            <a:off x="5562600" y="114300"/>
            <a:ext cx="7162800" cy="1273175"/>
          </a:xfrm>
          <a:prstGeom prst="rect">
            <a:avLst/>
          </a:prstGeom>
        </p:spPr>
        <p:txBody>
          <a:bodyPr/>
          <a:lstStyle>
            <a:lvl1pPr algn="ctr" defTabSz="816422" rtl="0" eaLnBrk="1" latinLnBrk="0" hangingPunct="1">
              <a:spcBef>
                <a:spcPct val="0"/>
              </a:spcBef>
              <a:buNone/>
              <a:defRPr sz="7900" kern="1200">
                <a:solidFill>
                  <a:schemeClr val="tx1"/>
                </a:solidFill>
                <a:latin typeface="+mj-lt"/>
                <a:ea typeface="+mj-ea"/>
                <a:cs typeface="+mj-cs"/>
              </a:defRPr>
            </a:lvl1pPr>
          </a:lstStyle>
          <a:p>
            <a:r>
              <a:rPr lang="es-ES" sz="3600" b="1" u="sng" dirty="0"/>
              <a:t>LINEAMIENTOS GENERALES PARA LA ATENCIÓN DIFERENCIAL</a:t>
            </a:r>
            <a:endParaRPr lang="es-CO" sz="3600" b="1" u="sng" dirty="0"/>
          </a:p>
        </p:txBody>
      </p:sp>
      <p:sp>
        <p:nvSpPr>
          <p:cNvPr id="6" name="Marcador de contenido 2">
            <a:extLst>
              <a:ext uri="{FF2B5EF4-FFF2-40B4-BE49-F238E27FC236}">
                <a16:creationId xmlns:a16="http://schemas.microsoft.com/office/drawing/2014/main" id="{AB627041-7621-4610-9F90-B827843F6378}"/>
              </a:ext>
            </a:extLst>
          </p:cNvPr>
          <p:cNvSpPr txBox="1">
            <a:spLocks/>
          </p:cNvSpPr>
          <p:nvPr/>
        </p:nvSpPr>
        <p:spPr>
          <a:xfrm>
            <a:off x="533400" y="4141650"/>
            <a:ext cx="16764000" cy="5451475"/>
          </a:xfrm>
          <a:prstGeom prst="rect">
            <a:avLst/>
          </a:prstGeom>
        </p:spPr>
        <p:txBody>
          <a:bodyPr/>
          <a:lst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algn="just">
              <a:lnSpc>
                <a:spcPct val="107000"/>
              </a:lnSpc>
              <a:spcAft>
                <a:spcPts val="800"/>
              </a:spcAft>
            </a:pPr>
            <a:r>
              <a:rPr lang="es-CO" sz="2800" b="1" i="1" u="sng" dirty="0">
                <a:latin typeface="Calibri" panose="020F0502020204030204" pitchFamily="34" charset="0"/>
                <a:ea typeface="Calibri" panose="020F0502020204030204" pitchFamily="34" charset="0"/>
                <a:cs typeface="Calibri" panose="020F0502020204030204" pitchFamily="34" charset="0"/>
              </a:rPr>
              <a:t>Protocolo para la atención a la población de los sectores LGBTI:</a:t>
            </a:r>
            <a:endParaRPr lang="es-CO" sz="2800" b="1" u="sng"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Aplique las pautas generales de atención definidas para los diferentes canales de atención.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Salude y diríjase con el nombre que le indique.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No realice juicios.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Escuche atentamente sin mostrar prevención.</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Utilice un lenguaje incluyente como ciudadanía, público, personas.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No asuma situaciones por su manera de vestir o hablar.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algn="just"/>
            <a:r>
              <a:rPr lang="es-CO" sz="2800" dirty="0">
                <a:latin typeface="Calibri" panose="020F0502020204030204" pitchFamily="34" charset="0"/>
                <a:ea typeface="Calibri" panose="020F0502020204030204" pitchFamily="34" charset="0"/>
              </a:rPr>
              <a:t>Absténgase de hacer gestos ante la muestra de caricias de una pareja.</a:t>
            </a:r>
            <a:endParaRPr lang="es-CO" sz="2800" dirty="0"/>
          </a:p>
        </p:txBody>
      </p:sp>
    </p:spTree>
    <p:extLst>
      <p:ext uri="{BB962C8B-B14F-4D97-AF65-F5344CB8AC3E}">
        <p14:creationId xmlns:p14="http://schemas.microsoft.com/office/powerpoint/2010/main" val="1813234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0000"/>
          </a:blip>
          <a:tile tx="0" ty="0" sx="100000" sy="100000" flip="none" algn="tl"/>
        </a:blipFill>
        <a:effectLst/>
      </p:bgPr>
    </p:bg>
    <p:spTree>
      <p:nvGrpSpPr>
        <p:cNvPr id="1" name=""/>
        <p:cNvGrpSpPr/>
        <p:nvPr/>
      </p:nvGrpSpPr>
      <p:grpSpPr>
        <a:xfrm>
          <a:off x="0" y="0"/>
          <a:ext cx="0" cy="0"/>
          <a:chOff x="0" y="0"/>
          <a:chExt cx="0" cy="0"/>
        </a:xfrm>
      </p:grpSpPr>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1912" y="4533901"/>
            <a:ext cx="6872288" cy="4295834"/>
          </a:xfrm>
          <a:prstGeom prst="rect">
            <a:avLst/>
          </a:prstGeom>
          <a:ln>
            <a:noFill/>
          </a:ln>
          <a:effectLst>
            <a:softEdge rad="112500"/>
          </a:effectLst>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714" y="4533900"/>
            <a:ext cx="7072312" cy="4114800"/>
          </a:xfrm>
          <a:prstGeom prst="rect">
            <a:avLst/>
          </a:prstGeom>
          <a:ln>
            <a:noFill/>
          </a:ln>
          <a:effectLst>
            <a:softEdge rad="112500"/>
          </a:effectLst>
        </p:spPr>
      </p:pic>
      <p:grpSp>
        <p:nvGrpSpPr>
          <p:cNvPr id="2" name="Group 2"/>
          <p:cNvGrpSpPr/>
          <p:nvPr/>
        </p:nvGrpSpPr>
        <p:grpSpPr>
          <a:xfrm>
            <a:off x="-1" y="7802028"/>
            <a:ext cx="18288001" cy="6112945"/>
            <a:chOff x="0" y="0"/>
            <a:chExt cx="6350000" cy="1908742"/>
          </a:xfrm>
        </p:grpSpPr>
        <p:sp>
          <p:nvSpPr>
            <p:cNvPr id="3" name="Freeform 3"/>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solidFill>
              <a:srgbClr val="319395"/>
            </a:solidFill>
          </p:spPr>
          <p:txBody>
            <a:bodyPr/>
            <a:lstStyle/>
            <a:p>
              <a:endParaRPr lang="es-ES"/>
            </a:p>
          </p:txBody>
        </p:sp>
      </p:grpSp>
      <p:sp>
        <p:nvSpPr>
          <p:cNvPr id="8" name="TextBox 8"/>
          <p:cNvSpPr txBox="1"/>
          <p:nvPr/>
        </p:nvSpPr>
        <p:spPr>
          <a:xfrm>
            <a:off x="12288800" y="9486900"/>
            <a:ext cx="5481484" cy="512961"/>
          </a:xfrm>
          <a:prstGeom prst="rect">
            <a:avLst/>
          </a:prstGeom>
        </p:spPr>
        <p:txBody>
          <a:bodyPr wrap="square" lIns="0" tIns="0" rIns="0" bIns="0" rtlCol="0" anchor="t">
            <a:spAutoFit/>
          </a:bodyPr>
          <a:lstStyle/>
          <a:p>
            <a:pPr algn="r">
              <a:lnSpc>
                <a:spcPts val="1959"/>
              </a:lnSpc>
              <a:spcBef>
                <a:spcPct val="0"/>
              </a:spcBef>
            </a:pPr>
            <a:r>
              <a:rPr lang="es-ES" spc="28" dirty="0">
                <a:solidFill>
                  <a:schemeClr val="bg1"/>
                </a:solidFill>
                <a:latin typeface="Telegraf Medium"/>
              </a:rPr>
              <a:t>Quimio Salud S.A.S. Agencia Sincelejo.</a:t>
            </a:r>
          </a:p>
          <a:p>
            <a:pPr algn="r">
              <a:lnSpc>
                <a:spcPts val="1959"/>
              </a:lnSpc>
              <a:spcBef>
                <a:spcPct val="0"/>
              </a:spcBef>
            </a:pPr>
            <a:r>
              <a:rPr lang="es-ES" spc="28" dirty="0">
                <a:solidFill>
                  <a:schemeClr val="bg1"/>
                </a:solidFill>
                <a:latin typeface="Telegraf Medium"/>
              </a:rPr>
              <a:t> Área de Psicología.</a:t>
            </a:r>
          </a:p>
        </p:txBody>
      </p:sp>
      <p:sp>
        <p:nvSpPr>
          <p:cNvPr id="5" name="Título 1">
            <a:extLst>
              <a:ext uri="{FF2B5EF4-FFF2-40B4-BE49-F238E27FC236}">
                <a16:creationId xmlns:a16="http://schemas.microsoft.com/office/drawing/2014/main" id="{D2AF0C25-904A-47FA-B597-27F33029E7E6}"/>
              </a:ext>
            </a:extLst>
          </p:cNvPr>
          <p:cNvSpPr txBox="1">
            <a:spLocks/>
          </p:cNvSpPr>
          <p:nvPr/>
        </p:nvSpPr>
        <p:spPr>
          <a:xfrm>
            <a:off x="5562600" y="114300"/>
            <a:ext cx="7162800" cy="1273175"/>
          </a:xfrm>
          <a:prstGeom prst="rect">
            <a:avLst/>
          </a:prstGeom>
        </p:spPr>
        <p:txBody>
          <a:bodyPr/>
          <a:lstStyle>
            <a:lvl1pPr algn="ctr" defTabSz="816422" rtl="0" eaLnBrk="1" latinLnBrk="0" hangingPunct="1">
              <a:spcBef>
                <a:spcPct val="0"/>
              </a:spcBef>
              <a:buNone/>
              <a:defRPr sz="7900" kern="1200">
                <a:solidFill>
                  <a:schemeClr val="tx1"/>
                </a:solidFill>
                <a:latin typeface="+mj-lt"/>
                <a:ea typeface="+mj-ea"/>
                <a:cs typeface="+mj-cs"/>
              </a:defRPr>
            </a:lvl1pPr>
          </a:lstStyle>
          <a:p>
            <a:r>
              <a:rPr lang="es-ES" sz="3600" b="1" u="sng" dirty="0"/>
              <a:t>LINEAMIENTOS GENERALES PARA LA ATENCIÓN DIFERENCIAL</a:t>
            </a:r>
            <a:endParaRPr lang="es-CO" sz="3600" b="1" u="sng" dirty="0"/>
          </a:p>
        </p:txBody>
      </p:sp>
      <p:sp>
        <p:nvSpPr>
          <p:cNvPr id="6" name="Marcador de contenido 2">
            <a:extLst>
              <a:ext uri="{FF2B5EF4-FFF2-40B4-BE49-F238E27FC236}">
                <a16:creationId xmlns:a16="http://schemas.microsoft.com/office/drawing/2014/main" id="{C0DB4380-11EA-43B7-8730-22E813AA7744}"/>
              </a:ext>
            </a:extLst>
          </p:cNvPr>
          <p:cNvSpPr txBox="1">
            <a:spLocks/>
          </p:cNvSpPr>
          <p:nvPr/>
        </p:nvSpPr>
        <p:spPr>
          <a:xfrm>
            <a:off x="609600" y="1638300"/>
            <a:ext cx="14554200" cy="4232275"/>
          </a:xfrm>
          <a:prstGeom prst="rect">
            <a:avLst/>
          </a:prstGeom>
        </p:spPr>
        <p:txBody>
          <a:bodyPr/>
          <a:lst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algn="just">
              <a:lnSpc>
                <a:spcPct val="107000"/>
              </a:lnSpc>
              <a:spcAft>
                <a:spcPts val="800"/>
              </a:spcAft>
            </a:pPr>
            <a:r>
              <a:rPr lang="es-CO" sz="2800" b="1" i="1" u="sng" dirty="0">
                <a:latin typeface="Calibri" panose="020F0502020204030204" pitchFamily="34" charset="0"/>
                <a:ea typeface="Calibri" panose="020F0502020204030204" pitchFamily="34" charset="0"/>
                <a:cs typeface="Calibri" panose="020F0502020204030204" pitchFamily="34" charset="0"/>
              </a:rPr>
              <a:t>Protocolo para la atención a adultos mayores:</a:t>
            </a:r>
            <a:endParaRPr lang="es-CO" sz="2800" b="1" u="sng"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Asigne un turno preferencial.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No utilice diminutivos (abuelito, mamita etc.) ni expresiones paternalistas.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Escuche con respeto, consideración, cercanía y actitud de acompañamiento.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Verifique si la respuesta fue entendible en lenguaje claro para el ciudadano.</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pic>
        <p:nvPicPr>
          <p:cNvPr id="10" name="Imagen 9" descr="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73200" y="147128"/>
            <a:ext cx="3708400" cy="4797885"/>
          </a:xfrm>
          <a:prstGeom prst="rect">
            <a:avLst/>
          </a:prstGeom>
        </p:spPr>
      </p:pic>
      <p:sp>
        <p:nvSpPr>
          <p:cNvPr id="11" name="CuadroTexto 10"/>
          <p:cNvSpPr txBox="1"/>
          <p:nvPr/>
        </p:nvSpPr>
        <p:spPr>
          <a:xfrm>
            <a:off x="15029542" y="3467100"/>
            <a:ext cx="2344058" cy="954107"/>
          </a:xfrm>
          <a:prstGeom prst="rect">
            <a:avLst/>
          </a:prstGeom>
          <a:noFill/>
        </p:spPr>
        <p:txBody>
          <a:bodyPr wrap="square" rtlCol="0">
            <a:spAutoFit/>
          </a:bodyPr>
          <a:lstStyle/>
          <a:p>
            <a:pPr algn="ctr"/>
            <a:r>
              <a:rPr lang="es-ES" sz="2800" b="1" u="sng" dirty="0"/>
              <a:t>ATENCIÓN PREFERENCIAL</a:t>
            </a:r>
            <a:endParaRPr lang="es-CO" sz="2800" b="1" u="sng" dirty="0"/>
          </a:p>
        </p:txBody>
      </p:sp>
    </p:spTree>
    <p:extLst>
      <p:ext uri="{BB962C8B-B14F-4D97-AF65-F5344CB8AC3E}">
        <p14:creationId xmlns:p14="http://schemas.microsoft.com/office/powerpoint/2010/main" val="3063276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0000"/>
          </a:blip>
          <a:tile tx="0" ty="0" sx="100000" sy="100000" flip="none" algn="tl"/>
        </a:blipFill>
        <a:effectLst/>
      </p:bgPr>
    </p:bg>
    <p:spTree>
      <p:nvGrpSpPr>
        <p:cNvPr id="1" name=""/>
        <p:cNvGrpSpPr/>
        <p:nvPr/>
      </p:nvGrpSpPr>
      <p:grpSpPr>
        <a:xfrm>
          <a:off x="0" y="0"/>
          <a:ext cx="0" cy="0"/>
          <a:chOff x="0" y="0"/>
          <a:chExt cx="0" cy="0"/>
        </a:xfrm>
      </p:grpSpPr>
      <p:grpSp>
        <p:nvGrpSpPr>
          <p:cNvPr id="2" name="Group 2"/>
          <p:cNvGrpSpPr/>
          <p:nvPr/>
        </p:nvGrpSpPr>
        <p:grpSpPr>
          <a:xfrm>
            <a:off x="-1" y="7802028"/>
            <a:ext cx="18288001" cy="6112945"/>
            <a:chOff x="0" y="0"/>
            <a:chExt cx="6350000" cy="1908742"/>
          </a:xfrm>
        </p:grpSpPr>
        <p:sp>
          <p:nvSpPr>
            <p:cNvPr id="3" name="Freeform 3"/>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solidFill>
              <a:srgbClr val="319395"/>
            </a:solidFill>
          </p:spPr>
          <p:txBody>
            <a:bodyPr/>
            <a:lstStyle/>
            <a:p>
              <a:endParaRPr lang="es-ES"/>
            </a:p>
          </p:txBody>
        </p:sp>
      </p:grpSp>
      <p:sp>
        <p:nvSpPr>
          <p:cNvPr id="8" name="TextBox 8"/>
          <p:cNvSpPr txBox="1"/>
          <p:nvPr/>
        </p:nvSpPr>
        <p:spPr>
          <a:xfrm>
            <a:off x="12192000" y="9662886"/>
            <a:ext cx="5481484" cy="512961"/>
          </a:xfrm>
          <a:prstGeom prst="rect">
            <a:avLst/>
          </a:prstGeom>
        </p:spPr>
        <p:txBody>
          <a:bodyPr wrap="square" lIns="0" tIns="0" rIns="0" bIns="0" rtlCol="0" anchor="t">
            <a:spAutoFit/>
          </a:bodyPr>
          <a:lstStyle/>
          <a:p>
            <a:pPr algn="r">
              <a:lnSpc>
                <a:spcPts val="1959"/>
              </a:lnSpc>
              <a:spcBef>
                <a:spcPct val="0"/>
              </a:spcBef>
            </a:pPr>
            <a:r>
              <a:rPr lang="es-ES" spc="28" dirty="0">
                <a:solidFill>
                  <a:schemeClr val="bg1"/>
                </a:solidFill>
                <a:latin typeface="Telegraf Medium"/>
              </a:rPr>
              <a:t>Quimio Salud S.A.S. Agencia Sincelejo.</a:t>
            </a:r>
          </a:p>
          <a:p>
            <a:pPr algn="r">
              <a:lnSpc>
                <a:spcPts val="1959"/>
              </a:lnSpc>
              <a:spcBef>
                <a:spcPct val="0"/>
              </a:spcBef>
            </a:pPr>
            <a:r>
              <a:rPr lang="es-ES" spc="28" dirty="0">
                <a:solidFill>
                  <a:schemeClr val="bg1"/>
                </a:solidFill>
                <a:latin typeface="Telegraf Medium"/>
              </a:rPr>
              <a:t> Área de Psicología.</a:t>
            </a:r>
          </a:p>
        </p:txBody>
      </p:sp>
      <p:sp>
        <p:nvSpPr>
          <p:cNvPr id="5" name="Título 1">
            <a:extLst>
              <a:ext uri="{FF2B5EF4-FFF2-40B4-BE49-F238E27FC236}">
                <a16:creationId xmlns:a16="http://schemas.microsoft.com/office/drawing/2014/main" id="{D2AF0C25-904A-47FA-B597-27F33029E7E6}"/>
              </a:ext>
            </a:extLst>
          </p:cNvPr>
          <p:cNvSpPr txBox="1">
            <a:spLocks/>
          </p:cNvSpPr>
          <p:nvPr/>
        </p:nvSpPr>
        <p:spPr>
          <a:xfrm>
            <a:off x="5562600" y="114300"/>
            <a:ext cx="7162800" cy="1273175"/>
          </a:xfrm>
          <a:prstGeom prst="rect">
            <a:avLst/>
          </a:prstGeom>
        </p:spPr>
        <p:txBody>
          <a:bodyPr/>
          <a:lstStyle>
            <a:lvl1pPr algn="ctr" defTabSz="816422" rtl="0" eaLnBrk="1" latinLnBrk="0" hangingPunct="1">
              <a:spcBef>
                <a:spcPct val="0"/>
              </a:spcBef>
              <a:buNone/>
              <a:defRPr sz="7900" kern="1200">
                <a:solidFill>
                  <a:schemeClr val="tx1"/>
                </a:solidFill>
                <a:latin typeface="+mj-lt"/>
                <a:ea typeface="+mj-ea"/>
                <a:cs typeface="+mj-cs"/>
              </a:defRPr>
            </a:lvl1pPr>
          </a:lstStyle>
          <a:p>
            <a:r>
              <a:rPr lang="es-ES" sz="3600" b="1" u="sng" dirty="0"/>
              <a:t>LINEAMIENTOS GENERALES PARA LA ATENCIÓN DIFERENCIAL</a:t>
            </a:r>
            <a:endParaRPr lang="es-CO" sz="3600" b="1" u="sng" dirty="0"/>
          </a:p>
        </p:txBody>
      </p:sp>
      <p:sp>
        <p:nvSpPr>
          <p:cNvPr id="6" name="Marcador de contenido 2">
            <a:extLst>
              <a:ext uri="{FF2B5EF4-FFF2-40B4-BE49-F238E27FC236}">
                <a16:creationId xmlns:a16="http://schemas.microsoft.com/office/drawing/2014/main" id="{8F6F9A08-1309-4073-9C75-158E9C6B589A}"/>
              </a:ext>
            </a:extLst>
          </p:cNvPr>
          <p:cNvSpPr txBox="1">
            <a:spLocks/>
          </p:cNvSpPr>
          <p:nvPr/>
        </p:nvSpPr>
        <p:spPr>
          <a:xfrm>
            <a:off x="381000" y="1487023"/>
            <a:ext cx="11811000" cy="3729816"/>
          </a:xfrm>
          <a:prstGeom prst="rect">
            <a:avLst/>
          </a:prstGeom>
        </p:spPr>
        <p:txBody>
          <a:bodyPr/>
          <a:lst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algn="just">
              <a:lnSpc>
                <a:spcPct val="107000"/>
              </a:lnSpc>
              <a:spcAft>
                <a:spcPts val="800"/>
              </a:spcAft>
            </a:pPr>
            <a:r>
              <a:rPr lang="es-CO" sz="2800" b="1" i="1" u="sng" dirty="0">
                <a:latin typeface="Calibri" panose="020F0502020204030204" pitchFamily="34" charset="0"/>
                <a:ea typeface="Calibri" panose="020F0502020204030204" pitchFamily="34" charset="0"/>
                <a:cs typeface="Calibri" panose="020F0502020204030204" pitchFamily="34" charset="0"/>
              </a:rPr>
              <a:t>Protocolo para la atención a mujeres embarazadas:</a:t>
            </a:r>
            <a:endParaRPr lang="es-CO" sz="2800" b="1" u="sng"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Otorgue turno preferencial para su atención de acuerdo con el orden de llegada al punto de atención.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La atención debe ser rápida y oportuna.</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Bríndele un espacio cómodo para la espera.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En caso de una situación difícil, no se ponga a la defensiva, no reaccione a exigencias, gritos o insultos.</a:t>
            </a:r>
            <a:endParaRPr lang="es-CO"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descr="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9943" y="1076038"/>
            <a:ext cx="3708400" cy="4797885"/>
          </a:xfrm>
          <a:prstGeom prst="rect">
            <a:avLst/>
          </a:prstGeom>
        </p:spPr>
      </p:pic>
      <p:sp>
        <p:nvSpPr>
          <p:cNvPr id="9" name="CuadroTexto 8"/>
          <p:cNvSpPr txBox="1"/>
          <p:nvPr/>
        </p:nvSpPr>
        <p:spPr>
          <a:xfrm>
            <a:off x="15276285" y="4396010"/>
            <a:ext cx="2344058" cy="954107"/>
          </a:xfrm>
          <a:prstGeom prst="rect">
            <a:avLst/>
          </a:prstGeom>
          <a:noFill/>
        </p:spPr>
        <p:txBody>
          <a:bodyPr wrap="square" rtlCol="0">
            <a:spAutoFit/>
          </a:bodyPr>
          <a:lstStyle/>
          <a:p>
            <a:pPr algn="ctr"/>
            <a:r>
              <a:rPr lang="es-ES" sz="2800" b="1" u="sng" dirty="0"/>
              <a:t>ATENCIÓN PREFERENCIAL</a:t>
            </a:r>
            <a:endParaRPr lang="es-CO" sz="2800" b="1" u="sng" dirty="0"/>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35543" y="3656952"/>
            <a:ext cx="3502000" cy="6172200"/>
          </a:xfrm>
          <a:prstGeom prst="rect">
            <a:avLst/>
          </a:prstGeom>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5369239"/>
            <a:ext cx="7391400" cy="4270061"/>
          </a:xfrm>
          <a:prstGeom prst="rect">
            <a:avLst/>
          </a:prstGeom>
          <a:ln>
            <a:noFill/>
          </a:ln>
          <a:effectLst>
            <a:softEdge rad="112500"/>
          </a:effectLst>
        </p:spPr>
      </p:pic>
    </p:spTree>
    <p:extLst>
      <p:ext uri="{BB962C8B-B14F-4D97-AF65-F5344CB8AC3E}">
        <p14:creationId xmlns:p14="http://schemas.microsoft.com/office/powerpoint/2010/main" val="2619899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0000"/>
          </a:blip>
          <a:tile tx="0" ty="0" sx="100000" sy="100000" flip="none" algn="tl"/>
        </a:blipFill>
        <a:effectLst/>
      </p:bgPr>
    </p:bg>
    <p:spTree>
      <p:nvGrpSpPr>
        <p:cNvPr id="1" name=""/>
        <p:cNvGrpSpPr/>
        <p:nvPr/>
      </p:nvGrpSpPr>
      <p:grpSpPr>
        <a:xfrm>
          <a:off x="0" y="0"/>
          <a:ext cx="0" cy="0"/>
          <a:chOff x="0" y="0"/>
          <a:chExt cx="0" cy="0"/>
        </a:xfrm>
      </p:grpSpPr>
      <p:grpSp>
        <p:nvGrpSpPr>
          <p:cNvPr id="2" name="Group 2"/>
          <p:cNvGrpSpPr/>
          <p:nvPr/>
        </p:nvGrpSpPr>
        <p:grpSpPr>
          <a:xfrm>
            <a:off x="-1" y="7802028"/>
            <a:ext cx="18288001" cy="6112945"/>
            <a:chOff x="0" y="0"/>
            <a:chExt cx="6350000" cy="1908742"/>
          </a:xfrm>
        </p:grpSpPr>
        <p:sp>
          <p:nvSpPr>
            <p:cNvPr id="3" name="Freeform 3"/>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solidFill>
              <a:srgbClr val="319395"/>
            </a:solidFill>
          </p:spPr>
          <p:txBody>
            <a:bodyPr/>
            <a:lstStyle/>
            <a:p>
              <a:endParaRPr lang="es-ES"/>
            </a:p>
          </p:txBody>
        </p:sp>
      </p:grpSp>
      <p:sp>
        <p:nvSpPr>
          <p:cNvPr id="8" name="TextBox 8"/>
          <p:cNvSpPr txBox="1"/>
          <p:nvPr/>
        </p:nvSpPr>
        <p:spPr>
          <a:xfrm>
            <a:off x="12138859" y="9588350"/>
            <a:ext cx="5481484" cy="512961"/>
          </a:xfrm>
          <a:prstGeom prst="rect">
            <a:avLst/>
          </a:prstGeom>
        </p:spPr>
        <p:txBody>
          <a:bodyPr wrap="square" lIns="0" tIns="0" rIns="0" bIns="0" rtlCol="0" anchor="t">
            <a:spAutoFit/>
          </a:bodyPr>
          <a:lstStyle/>
          <a:p>
            <a:pPr algn="r">
              <a:lnSpc>
                <a:spcPts val="1959"/>
              </a:lnSpc>
              <a:spcBef>
                <a:spcPct val="0"/>
              </a:spcBef>
            </a:pPr>
            <a:r>
              <a:rPr lang="es-ES" spc="28" dirty="0">
                <a:solidFill>
                  <a:schemeClr val="bg1"/>
                </a:solidFill>
                <a:latin typeface="Telegraf Medium"/>
              </a:rPr>
              <a:t>Quimio Salud S.A.S. Agencia Sincelejo.</a:t>
            </a:r>
          </a:p>
          <a:p>
            <a:pPr algn="r">
              <a:lnSpc>
                <a:spcPts val="1959"/>
              </a:lnSpc>
              <a:spcBef>
                <a:spcPct val="0"/>
              </a:spcBef>
            </a:pPr>
            <a:r>
              <a:rPr lang="es-ES" spc="28" dirty="0">
                <a:solidFill>
                  <a:schemeClr val="bg1"/>
                </a:solidFill>
                <a:latin typeface="Telegraf Medium"/>
              </a:rPr>
              <a:t> Área de Psicología.</a:t>
            </a:r>
          </a:p>
        </p:txBody>
      </p:sp>
      <p:sp>
        <p:nvSpPr>
          <p:cNvPr id="5" name="Título 1">
            <a:extLst>
              <a:ext uri="{FF2B5EF4-FFF2-40B4-BE49-F238E27FC236}">
                <a16:creationId xmlns:a16="http://schemas.microsoft.com/office/drawing/2014/main" id="{D2AF0C25-904A-47FA-B597-27F33029E7E6}"/>
              </a:ext>
            </a:extLst>
          </p:cNvPr>
          <p:cNvSpPr txBox="1">
            <a:spLocks/>
          </p:cNvSpPr>
          <p:nvPr/>
        </p:nvSpPr>
        <p:spPr>
          <a:xfrm>
            <a:off x="5562600" y="114300"/>
            <a:ext cx="7162800" cy="1273175"/>
          </a:xfrm>
          <a:prstGeom prst="rect">
            <a:avLst/>
          </a:prstGeom>
        </p:spPr>
        <p:txBody>
          <a:bodyPr/>
          <a:lstStyle>
            <a:lvl1pPr algn="ctr" defTabSz="816422" rtl="0" eaLnBrk="1" latinLnBrk="0" hangingPunct="1">
              <a:spcBef>
                <a:spcPct val="0"/>
              </a:spcBef>
              <a:buNone/>
              <a:defRPr sz="7900" kern="1200">
                <a:solidFill>
                  <a:schemeClr val="tx1"/>
                </a:solidFill>
                <a:latin typeface="+mj-lt"/>
                <a:ea typeface="+mj-ea"/>
                <a:cs typeface="+mj-cs"/>
              </a:defRPr>
            </a:lvl1pPr>
          </a:lstStyle>
          <a:p>
            <a:r>
              <a:rPr lang="es-ES" sz="3600" b="1" u="sng" dirty="0"/>
              <a:t>LINEAMIENTOS GENERALES PARA LA ATENCIÓN DIFERENCIAL</a:t>
            </a:r>
            <a:endParaRPr lang="es-CO" sz="3600" b="1" u="sng" dirty="0"/>
          </a:p>
        </p:txBody>
      </p:sp>
      <p:sp>
        <p:nvSpPr>
          <p:cNvPr id="6" name="Marcador de contenido 2">
            <a:extLst>
              <a:ext uri="{FF2B5EF4-FFF2-40B4-BE49-F238E27FC236}">
                <a16:creationId xmlns:a16="http://schemas.microsoft.com/office/drawing/2014/main" id="{B5C8E2D4-FB1C-4207-8D73-F95D94849DC7}"/>
              </a:ext>
            </a:extLst>
          </p:cNvPr>
          <p:cNvSpPr txBox="1">
            <a:spLocks/>
          </p:cNvSpPr>
          <p:nvPr/>
        </p:nvSpPr>
        <p:spPr>
          <a:xfrm>
            <a:off x="391886" y="2475361"/>
            <a:ext cx="13487400" cy="3470275"/>
          </a:xfrm>
          <a:prstGeom prst="rect">
            <a:avLst/>
          </a:prstGeom>
        </p:spPr>
        <p:txBody>
          <a:bodyPr/>
          <a:lst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algn="just">
              <a:lnSpc>
                <a:spcPct val="107000"/>
              </a:lnSpc>
              <a:spcAft>
                <a:spcPts val="800"/>
              </a:spcAft>
            </a:pPr>
            <a:r>
              <a:rPr lang="es-CO" sz="2800" b="1" i="1" u="sng" dirty="0">
                <a:latin typeface="Calibri" panose="020F0502020204030204" pitchFamily="34" charset="0"/>
                <a:ea typeface="Calibri" panose="020F0502020204030204" pitchFamily="34" charset="0"/>
                <a:cs typeface="Calibri" panose="020F0502020204030204" pitchFamily="34" charset="0"/>
              </a:rPr>
              <a:t>Protocolo para la atención niños, niñas y adolescentes</a:t>
            </a:r>
            <a:r>
              <a:rPr lang="es-CO" sz="2800" b="1" u="sng" dirty="0">
                <a:latin typeface="Calibri" panose="020F0502020204030204" pitchFamily="34" charset="0"/>
                <a:ea typeface="Calibri" panose="020F0502020204030204" pitchFamily="34" charset="0"/>
                <a:cs typeface="Calibri" panose="020F0502020204030204" pitchFamily="34" charset="0"/>
              </a:rPr>
              <a:t>:</a:t>
            </a:r>
            <a:endParaRPr lang="es-CO" sz="2800" b="1" u="sng"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Otorgue un turno preferencial para su atención.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Llámelos por su nombre nunca en términos cariñosos o diminutivos.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Otorgue respuestas y/u orientación en lenguaje claro y sencillo acorde con el solicitante.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Muestre interés por su requerimiento.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Verifique si la información fue clara.</a:t>
            </a:r>
            <a:endParaRPr lang="es-CO"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descr="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9943" y="480955"/>
            <a:ext cx="3708400" cy="4797885"/>
          </a:xfrm>
          <a:prstGeom prst="rect">
            <a:avLst/>
          </a:prstGeom>
        </p:spPr>
      </p:pic>
      <p:sp>
        <p:nvSpPr>
          <p:cNvPr id="9" name="CuadroTexto 8"/>
          <p:cNvSpPr txBox="1"/>
          <p:nvPr/>
        </p:nvSpPr>
        <p:spPr>
          <a:xfrm>
            <a:off x="15276285" y="3800927"/>
            <a:ext cx="2344058" cy="954107"/>
          </a:xfrm>
          <a:prstGeom prst="rect">
            <a:avLst/>
          </a:prstGeom>
          <a:noFill/>
        </p:spPr>
        <p:txBody>
          <a:bodyPr wrap="square" rtlCol="0">
            <a:spAutoFit/>
          </a:bodyPr>
          <a:lstStyle/>
          <a:p>
            <a:pPr algn="ctr"/>
            <a:r>
              <a:rPr lang="es-ES" sz="2800" b="1" u="sng" dirty="0"/>
              <a:t>ATENCIÓN PREFERENCIAL</a:t>
            </a:r>
            <a:endParaRPr lang="es-CO" sz="2800" b="1" u="sng" dirty="0"/>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5389" y="4742334"/>
            <a:ext cx="9359602" cy="5358977"/>
          </a:xfrm>
          <a:prstGeom prst="rect">
            <a:avLst/>
          </a:prstGeom>
        </p:spPr>
      </p:pic>
    </p:spTree>
    <p:extLst>
      <p:ext uri="{BB962C8B-B14F-4D97-AF65-F5344CB8AC3E}">
        <p14:creationId xmlns:p14="http://schemas.microsoft.com/office/powerpoint/2010/main" val="2899460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0000"/>
          </a:blip>
          <a:tile tx="0" ty="0" sx="100000" sy="100000" flip="none" algn="tl"/>
        </a:blipFill>
        <a:effectLst/>
      </p:bgPr>
    </p:bg>
    <p:spTree>
      <p:nvGrpSpPr>
        <p:cNvPr id="1" name=""/>
        <p:cNvGrpSpPr/>
        <p:nvPr/>
      </p:nvGrpSpPr>
      <p:grpSpPr>
        <a:xfrm>
          <a:off x="0" y="0"/>
          <a:ext cx="0" cy="0"/>
          <a:chOff x="0" y="0"/>
          <a:chExt cx="0" cy="0"/>
        </a:xfrm>
      </p:grpSpPr>
      <p:pic>
        <p:nvPicPr>
          <p:cNvPr id="7" name="Imagen 6" descr="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38" y="38100"/>
            <a:ext cx="3354533" cy="4340056"/>
          </a:xfrm>
          <a:prstGeom prst="rect">
            <a:avLst/>
          </a:prstGeom>
        </p:spPr>
      </p:pic>
      <p:grpSp>
        <p:nvGrpSpPr>
          <p:cNvPr id="2" name="Group 2"/>
          <p:cNvGrpSpPr/>
          <p:nvPr/>
        </p:nvGrpSpPr>
        <p:grpSpPr>
          <a:xfrm>
            <a:off x="-1" y="7802028"/>
            <a:ext cx="18288001" cy="6112945"/>
            <a:chOff x="0" y="0"/>
            <a:chExt cx="6350000" cy="1908742"/>
          </a:xfrm>
        </p:grpSpPr>
        <p:sp>
          <p:nvSpPr>
            <p:cNvPr id="3" name="Freeform 3"/>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solidFill>
              <a:srgbClr val="319395"/>
            </a:solidFill>
          </p:spPr>
          <p:txBody>
            <a:bodyPr/>
            <a:lstStyle/>
            <a:p>
              <a:endParaRPr lang="es-ES"/>
            </a:p>
          </p:txBody>
        </p:sp>
      </p:grpSp>
      <p:sp>
        <p:nvSpPr>
          <p:cNvPr id="8" name="TextBox 8"/>
          <p:cNvSpPr txBox="1"/>
          <p:nvPr/>
        </p:nvSpPr>
        <p:spPr>
          <a:xfrm>
            <a:off x="12120717" y="9539514"/>
            <a:ext cx="5481484" cy="512961"/>
          </a:xfrm>
          <a:prstGeom prst="rect">
            <a:avLst/>
          </a:prstGeom>
        </p:spPr>
        <p:txBody>
          <a:bodyPr wrap="square" lIns="0" tIns="0" rIns="0" bIns="0" rtlCol="0" anchor="t">
            <a:spAutoFit/>
          </a:bodyPr>
          <a:lstStyle/>
          <a:p>
            <a:pPr algn="r">
              <a:lnSpc>
                <a:spcPts val="1959"/>
              </a:lnSpc>
              <a:spcBef>
                <a:spcPct val="0"/>
              </a:spcBef>
            </a:pPr>
            <a:r>
              <a:rPr lang="es-ES" spc="28" dirty="0">
                <a:solidFill>
                  <a:schemeClr val="bg1"/>
                </a:solidFill>
                <a:latin typeface="Telegraf Medium"/>
              </a:rPr>
              <a:t>Quimio Salud S.A.S. Agencia Sincelejo.</a:t>
            </a:r>
          </a:p>
          <a:p>
            <a:pPr algn="r">
              <a:lnSpc>
                <a:spcPts val="1959"/>
              </a:lnSpc>
              <a:spcBef>
                <a:spcPct val="0"/>
              </a:spcBef>
            </a:pPr>
            <a:r>
              <a:rPr lang="es-ES" spc="28" dirty="0">
                <a:solidFill>
                  <a:schemeClr val="bg1"/>
                </a:solidFill>
                <a:latin typeface="Telegraf Medium"/>
              </a:rPr>
              <a:t> Área de Psicología.</a:t>
            </a:r>
          </a:p>
        </p:txBody>
      </p:sp>
      <p:sp>
        <p:nvSpPr>
          <p:cNvPr id="5" name="Título 1">
            <a:extLst>
              <a:ext uri="{FF2B5EF4-FFF2-40B4-BE49-F238E27FC236}">
                <a16:creationId xmlns:a16="http://schemas.microsoft.com/office/drawing/2014/main" id="{D2AF0C25-904A-47FA-B597-27F33029E7E6}"/>
              </a:ext>
            </a:extLst>
          </p:cNvPr>
          <p:cNvSpPr txBox="1">
            <a:spLocks/>
          </p:cNvSpPr>
          <p:nvPr/>
        </p:nvSpPr>
        <p:spPr>
          <a:xfrm>
            <a:off x="5562600" y="114300"/>
            <a:ext cx="7162800" cy="1273175"/>
          </a:xfrm>
          <a:prstGeom prst="rect">
            <a:avLst/>
          </a:prstGeom>
        </p:spPr>
        <p:txBody>
          <a:bodyPr/>
          <a:lstStyle>
            <a:lvl1pPr algn="ctr" defTabSz="816422" rtl="0" eaLnBrk="1" latinLnBrk="0" hangingPunct="1">
              <a:spcBef>
                <a:spcPct val="0"/>
              </a:spcBef>
              <a:buNone/>
              <a:defRPr sz="7900" kern="1200">
                <a:solidFill>
                  <a:schemeClr val="tx1"/>
                </a:solidFill>
                <a:latin typeface="+mj-lt"/>
                <a:ea typeface="+mj-ea"/>
                <a:cs typeface="+mj-cs"/>
              </a:defRPr>
            </a:lvl1pPr>
          </a:lstStyle>
          <a:p>
            <a:r>
              <a:rPr lang="es-ES" sz="3600" b="1" u="sng" dirty="0"/>
              <a:t>LINEAMIENTOS GENERALES PARA LA ATENCIÓN DIFERENCIAL</a:t>
            </a:r>
            <a:endParaRPr lang="es-CO" sz="3600" b="1" u="sng" dirty="0"/>
          </a:p>
        </p:txBody>
      </p:sp>
      <p:sp>
        <p:nvSpPr>
          <p:cNvPr id="6" name="Marcador de contenido 2">
            <a:extLst>
              <a:ext uri="{FF2B5EF4-FFF2-40B4-BE49-F238E27FC236}">
                <a16:creationId xmlns:a16="http://schemas.microsoft.com/office/drawing/2014/main" id="{1A3F116C-8002-4E22-A8A3-21C76BA7C0FA}"/>
              </a:ext>
            </a:extLst>
          </p:cNvPr>
          <p:cNvSpPr txBox="1">
            <a:spLocks/>
          </p:cNvSpPr>
          <p:nvPr/>
        </p:nvSpPr>
        <p:spPr>
          <a:xfrm>
            <a:off x="304800" y="4229100"/>
            <a:ext cx="16992600" cy="6289675"/>
          </a:xfrm>
          <a:prstGeom prst="rect">
            <a:avLst/>
          </a:prstGeom>
        </p:spPr>
        <p:txBody>
          <a:bodyPr/>
          <a:lst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algn="just">
              <a:lnSpc>
                <a:spcPct val="107000"/>
              </a:lnSpc>
              <a:spcAft>
                <a:spcPts val="800"/>
              </a:spcAft>
            </a:pPr>
            <a:r>
              <a:rPr lang="es-CO" sz="2800" b="1" i="1" u="sng" dirty="0">
                <a:latin typeface="Calibri" panose="020F0502020204030204" pitchFamily="34" charset="0"/>
                <a:ea typeface="Calibri" panose="020F0502020204030204" pitchFamily="34" charset="0"/>
                <a:cs typeface="Calibri" panose="020F0502020204030204" pitchFamily="34" charset="0"/>
              </a:rPr>
              <a:t>Personas con diferentes modos de discapacidad</a:t>
            </a:r>
            <a:endParaRPr lang="es-CO" sz="2800" b="1" u="sng"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2800" b="1" i="1" u="sng" dirty="0">
                <a:latin typeface="Calibri" panose="020F0502020204030204" pitchFamily="34" charset="0"/>
                <a:ea typeface="Calibri" panose="020F0502020204030204" pitchFamily="34" charset="0"/>
                <a:cs typeface="Calibri" panose="020F0502020204030204" pitchFamily="34" charset="0"/>
              </a:rPr>
              <a:t>Atención a personas con discapacidad física o motora:</a:t>
            </a:r>
            <a:endParaRPr lang="es-CO" sz="2800" b="1" u="sng"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Dé prioridad en el turno de atención a la persona con discapacidad.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Si va a mantener una conversación de mayor duración con una persona que va en silla de ruedas, ubíquese a la altura de sus ojos.</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Antes de empujar la silla, pregunte siempre a la persona por el manejo de esta, y asegúrese que este bien ubicado, verifique extremidades y si use el cinturón de seguridad de sillas de ruedas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Una persona con parálisis cerebral puede tener dificultades para caminar, puede hacer movimientos involuntarios con piernas y brazos y puede presentar expresiones específicas en el rostro, no se intimide con esto, actúe naturalmente.</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algn="just"/>
            <a:endParaRPr lang="es-CO" dirty="0"/>
          </a:p>
        </p:txBody>
      </p:sp>
      <p:sp>
        <p:nvSpPr>
          <p:cNvPr id="9" name="CuadroTexto 8"/>
          <p:cNvSpPr txBox="1"/>
          <p:nvPr/>
        </p:nvSpPr>
        <p:spPr>
          <a:xfrm>
            <a:off x="914400" y="3046393"/>
            <a:ext cx="2133600" cy="954107"/>
          </a:xfrm>
          <a:prstGeom prst="rect">
            <a:avLst/>
          </a:prstGeom>
          <a:noFill/>
        </p:spPr>
        <p:txBody>
          <a:bodyPr wrap="square" rtlCol="0">
            <a:spAutoFit/>
          </a:bodyPr>
          <a:lstStyle/>
          <a:p>
            <a:pPr algn="ctr"/>
            <a:r>
              <a:rPr lang="es-ES" sz="2800" b="1" u="sng" dirty="0"/>
              <a:t>ATENCIÓN PRIORITARIA</a:t>
            </a:r>
            <a:endParaRPr lang="es-CO" sz="2800" b="1" u="sng" dirty="0"/>
          </a:p>
        </p:txBody>
      </p:sp>
      <p:pic>
        <p:nvPicPr>
          <p:cNvPr id="10" name="Imagen 9"/>
          <p:cNvPicPr/>
          <p:nvPr/>
        </p:nvPicPr>
        <p:blipFill>
          <a:blip r:embed="rId4">
            <a:extLst>
              <a:ext uri="{28A0092B-C50C-407E-A947-70E740481C1C}">
                <a14:useLocalDpi xmlns:a14="http://schemas.microsoft.com/office/drawing/2010/main" val="0"/>
              </a:ext>
            </a:extLst>
          </a:blip>
          <a:stretch>
            <a:fillRect/>
          </a:stretch>
        </p:blipFill>
        <p:spPr>
          <a:xfrm>
            <a:off x="13513162" y="723673"/>
            <a:ext cx="4572000" cy="5334000"/>
          </a:xfrm>
          <a:prstGeom prst="rect">
            <a:avLst/>
          </a:prstGeom>
        </p:spPr>
      </p:pic>
    </p:spTree>
    <p:extLst>
      <p:ext uri="{BB962C8B-B14F-4D97-AF65-F5344CB8AC3E}">
        <p14:creationId xmlns:p14="http://schemas.microsoft.com/office/powerpoint/2010/main" val="1634509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0000"/>
          </a:blip>
          <a:tile tx="0" ty="0" sx="100000" sy="100000" flip="none" algn="tl"/>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5309102"/>
            <a:ext cx="6629400" cy="3491998"/>
          </a:xfrm>
          <a:prstGeom prst="rect">
            <a:avLst/>
          </a:prstGeom>
          <a:ln>
            <a:noFill/>
          </a:ln>
          <a:effectLst>
            <a:softEdge rad="112500"/>
          </a:effectLst>
        </p:spPr>
      </p:pic>
      <p:grpSp>
        <p:nvGrpSpPr>
          <p:cNvPr id="2" name="Group 2"/>
          <p:cNvGrpSpPr/>
          <p:nvPr/>
        </p:nvGrpSpPr>
        <p:grpSpPr>
          <a:xfrm>
            <a:off x="0" y="7802028"/>
            <a:ext cx="18288000" cy="6112945"/>
            <a:chOff x="0" y="0"/>
            <a:chExt cx="6350000" cy="1908742"/>
          </a:xfrm>
        </p:grpSpPr>
        <p:sp>
          <p:nvSpPr>
            <p:cNvPr id="3" name="Freeform 3"/>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solidFill>
              <a:srgbClr val="319395"/>
            </a:solidFill>
          </p:spPr>
          <p:txBody>
            <a:bodyPr/>
            <a:lstStyle/>
            <a:p>
              <a:endParaRPr lang="es-ES"/>
            </a:p>
          </p:txBody>
        </p:sp>
      </p:grpSp>
      <p:sp>
        <p:nvSpPr>
          <p:cNvPr id="8" name="TextBox 8"/>
          <p:cNvSpPr txBox="1"/>
          <p:nvPr/>
        </p:nvSpPr>
        <p:spPr>
          <a:xfrm>
            <a:off x="12039600" y="9486900"/>
            <a:ext cx="5481484" cy="512961"/>
          </a:xfrm>
          <a:prstGeom prst="rect">
            <a:avLst/>
          </a:prstGeom>
        </p:spPr>
        <p:txBody>
          <a:bodyPr wrap="square" lIns="0" tIns="0" rIns="0" bIns="0" rtlCol="0" anchor="t">
            <a:spAutoFit/>
          </a:bodyPr>
          <a:lstStyle/>
          <a:p>
            <a:pPr algn="r">
              <a:lnSpc>
                <a:spcPts val="1959"/>
              </a:lnSpc>
              <a:spcBef>
                <a:spcPct val="0"/>
              </a:spcBef>
            </a:pPr>
            <a:r>
              <a:rPr lang="es-ES" spc="28" dirty="0">
                <a:solidFill>
                  <a:schemeClr val="bg1"/>
                </a:solidFill>
                <a:latin typeface="Telegraf Medium"/>
              </a:rPr>
              <a:t>Quimio Salud S.A.S. Agencia Sincelejo.</a:t>
            </a:r>
          </a:p>
          <a:p>
            <a:pPr algn="r">
              <a:lnSpc>
                <a:spcPts val="1959"/>
              </a:lnSpc>
              <a:spcBef>
                <a:spcPct val="0"/>
              </a:spcBef>
            </a:pPr>
            <a:r>
              <a:rPr lang="es-ES" spc="28" dirty="0">
                <a:solidFill>
                  <a:schemeClr val="bg1"/>
                </a:solidFill>
                <a:latin typeface="Telegraf Medium"/>
              </a:rPr>
              <a:t> Área de Psicología.</a:t>
            </a:r>
          </a:p>
        </p:txBody>
      </p:sp>
      <p:sp>
        <p:nvSpPr>
          <p:cNvPr id="5" name="Título 1">
            <a:extLst>
              <a:ext uri="{FF2B5EF4-FFF2-40B4-BE49-F238E27FC236}">
                <a16:creationId xmlns:a16="http://schemas.microsoft.com/office/drawing/2014/main" id="{D2AF0C25-904A-47FA-B597-27F33029E7E6}"/>
              </a:ext>
            </a:extLst>
          </p:cNvPr>
          <p:cNvSpPr txBox="1">
            <a:spLocks/>
          </p:cNvSpPr>
          <p:nvPr/>
        </p:nvSpPr>
        <p:spPr>
          <a:xfrm>
            <a:off x="5562600" y="114300"/>
            <a:ext cx="7162800" cy="1273175"/>
          </a:xfrm>
          <a:prstGeom prst="rect">
            <a:avLst/>
          </a:prstGeom>
        </p:spPr>
        <p:txBody>
          <a:bodyPr/>
          <a:lstStyle>
            <a:lvl1pPr algn="ctr" defTabSz="816422" rtl="0" eaLnBrk="1" latinLnBrk="0" hangingPunct="1">
              <a:spcBef>
                <a:spcPct val="0"/>
              </a:spcBef>
              <a:buNone/>
              <a:defRPr sz="7900" kern="1200">
                <a:solidFill>
                  <a:schemeClr val="tx1"/>
                </a:solidFill>
                <a:latin typeface="+mj-lt"/>
                <a:ea typeface="+mj-ea"/>
                <a:cs typeface="+mj-cs"/>
              </a:defRPr>
            </a:lvl1pPr>
          </a:lstStyle>
          <a:p>
            <a:r>
              <a:rPr lang="es-ES" sz="3600" b="1" u="sng" dirty="0"/>
              <a:t>LINEAMIENTOS GENERALES PARA LA ATENCIÓN DIFERENCIAL</a:t>
            </a:r>
            <a:endParaRPr lang="es-CO" sz="3600" b="1" u="sng" dirty="0"/>
          </a:p>
        </p:txBody>
      </p:sp>
      <p:sp>
        <p:nvSpPr>
          <p:cNvPr id="6" name="Marcador de contenido 2">
            <a:extLst>
              <a:ext uri="{FF2B5EF4-FFF2-40B4-BE49-F238E27FC236}">
                <a16:creationId xmlns:a16="http://schemas.microsoft.com/office/drawing/2014/main" id="{37F5DB1E-6546-4B42-97AA-E7E1ECC14E1A}"/>
              </a:ext>
            </a:extLst>
          </p:cNvPr>
          <p:cNvSpPr txBox="1">
            <a:spLocks/>
          </p:cNvSpPr>
          <p:nvPr/>
        </p:nvSpPr>
        <p:spPr>
          <a:xfrm>
            <a:off x="381000" y="1352817"/>
            <a:ext cx="11887200" cy="4351338"/>
          </a:xfrm>
          <a:prstGeom prst="rect">
            <a:avLst/>
          </a:prstGeom>
        </p:spPr>
        <p:txBody>
          <a:bodyPr/>
          <a:lst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algn="just">
              <a:lnSpc>
                <a:spcPct val="107000"/>
              </a:lnSpc>
              <a:spcAft>
                <a:spcPts val="800"/>
              </a:spcAft>
            </a:pPr>
            <a:r>
              <a:rPr lang="es-CO" sz="2800" b="1" i="1" u="sng" dirty="0">
                <a:latin typeface="Calibri" panose="020F0502020204030204" pitchFamily="34" charset="0"/>
                <a:ea typeface="Calibri" panose="020F0502020204030204" pitchFamily="34" charset="0"/>
                <a:cs typeface="Calibri" panose="020F0502020204030204" pitchFamily="34" charset="0"/>
              </a:rPr>
              <a:t>Atención a personas de talla baja:</a:t>
            </a:r>
            <a:endParaRPr lang="es-CO" sz="2800" b="1" u="sng"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Adapte el sitio de atención para que el interlocutor quede ubicado a una altura adecuada para hablar.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Cuando camine junto a una persona de baja estatura, disminuya el paso, ya que la longitud del paso de ellas es inferior al suyo.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Actúe con naturalidad y preste atención a las señales que le dé la persona.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Trátela según su edad cronológica y no como niños o niñas.</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Tree>
    <p:extLst>
      <p:ext uri="{BB962C8B-B14F-4D97-AF65-F5344CB8AC3E}">
        <p14:creationId xmlns:p14="http://schemas.microsoft.com/office/powerpoint/2010/main" val="1943582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0000"/>
          </a:blip>
          <a:tile tx="0" ty="0" sx="100000" sy="100000" flip="none" algn="tl"/>
        </a:blipFill>
        <a:effectLst/>
      </p:bgPr>
    </p:bg>
    <p:spTree>
      <p:nvGrpSpPr>
        <p:cNvPr id="1" name=""/>
        <p:cNvGrpSpPr/>
        <p:nvPr/>
      </p:nvGrpSpPr>
      <p:grpSpPr>
        <a:xfrm>
          <a:off x="0" y="0"/>
          <a:ext cx="0" cy="0"/>
          <a:chOff x="0" y="0"/>
          <a:chExt cx="0" cy="0"/>
        </a:xfrm>
      </p:grpSpPr>
      <p:grpSp>
        <p:nvGrpSpPr>
          <p:cNvPr id="2" name="Group 2"/>
          <p:cNvGrpSpPr/>
          <p:nvPr/>
        </p:nvGrpSpPr>
        <p:grpSpPr>
          <a:xfrm>
            <a:off x="-1" y="7802028"/>
            <a:ext cx="18288001" cy="6112945"/>
            <a:chOff x="0" y="0"/>
            <a:chExt cx="6350000" cy="1908742"/>
          </a:xfrm>
        </p:grpSpPr>
        <p:sp>
          <p:nvSpPr>
            <p:cNvPr id="3" name="Freeform 3"/>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solidFill>
              <a:srgbClr val="319395"/>
            </a:solidFill>
          </p:spPr>
          <p:txBody>
            <a:bodyPr/>
            <a:lstStyle/>
            <a:p>
              <a:endParaRPr lang="es-ES"/>
            </a:p>
          </p:txBody>
        </p:sp>
      </p:gr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40" y="2781300"/>
            <a:ext cx="5598886" cy="3886200"/>
          </a:xfrm>
          <a:prstGeom prst="ellipse">
            <a:avLst/>
          </a:prstGeom>
          <a:ln>
            <a:noFill/>
          </a:ln>
          <a:effectLst>
            <a:softEdge rad="112500"/>
          </a:effectLst>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6226" y="6515100"/>
            <a:ext cx="6281956" cy="3534647"/>
          </a:xfrm>
          <a:prstGeom prst="ellipse">
            <a:avLst/>
          </a:prstGeom>
          <a:ln>
            <a:noFill/>
          </a:ln>
          <a:effectLst>
            <a:softEdge rad="112500"/>
          </a:effectLst>
        </p:spPr>
      </p:pic>
      <p:pic>
        <p:nvPicPr>
          <p:cNvPr id="13" name="Imagen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73000" y="2781300"/>
            <a:ext cx="5109538" cy="4581201"/>
          </a:xfrm>
          <a:prstGeom prst="ellipse">
            <a:avLst/>
          </a:prstGeom>
          <a:ln>
            <a:noFill/>
          </a:ln>
          <a:effectLst>
            <a:softEdge rad="112500"/>
          </a:effectLst>
        </p:spPr>
      </p:pic>
      <p:sp>
        <p:nvSpPr>
          <p:cNvPr id="14" name="TextBox 8"/>
          <p:cNvSpPr txBox="1"/>
          <p:nvPr/>
        </p:nvSpPr>
        <p:spPr>
          <a:xfrm>
            <a:off x="12572925" y="9636481"/>
            <a:ext cx="5481484" cy="512961"/>
          </a:xfrm>
          <a:prstGeom prst="rect">
            <a:avLst/>
          </a:prstGeom>
        </p:spPr>
        <p:txBody>
          <a:bodyPr wrap="square" lIns="0" tIns="0" rIns="0" bIns="0" rtlCol="0" anchor="t">
            <a:spAutoFit/>
          </a:bodyPr>
          <a:lstStyle/>
          <a:p>
            <a:pPr algn="r">
              <a:lnSpc>
                <a:spcPts val="1959"/>
              </a:lnSpc>
              <a:spcBef>
                <a:spcPct val="0"/>
              </a:spcBef>
            </a:pPr>
            <a:r>
              <a:rPr lang="es-ES" spc="28" dirty="0">
                <a:solidFill>
                  <a:schemeClr val="bg1"/>
                </a:solidFill>
                <a:latin typeface="Telegraf Medium"/>
              </a:rPr>
              <a:t>Quimio Salud S.A.S. Agencia Sincelejo.</a:t>
            </a:r>
          </a:p>
          <a:p>
            <a:pPr algn="r">
              <a:lnSpc>
                <a:spcPts val="1959"/>
              </a:lnSpc>
              <a:spcBef>
                <a:spcPct val="0"/>
              </a:spcBef>
            </a:pPr>
            <a:r>
              <a:rPr lang="es-ES" spc="28" dirty="0">
                <a:solidFill>
                  <a:schemeClr val="bg1"/>
                </a:solidFill>
                <a:latin typeface="Telegraf Medium"/>
              </a:rPr>
              <a:t> Área de Psicología.</a:t>
            </a:r>
          </a:p>
        </p:txBody>
      </p:sp>
      <p:pic>
        <p:nvPicPr>
          <p:cNvPr id="15" name="Imagen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8161" y="672884"/>
            <a:ext cx="6819900" cy="6819900"/>
          </a:xfrm>
          <a:prstGeom prst="rect">
            <a:avLst/>
          </a:prstGeom>
        </p:spPr>
      </p:pic>
      <p:sp>
        <p:nvSpPr>
          <p:cNvPr id="16" name="Flecha curvada hacia la derecha 15"/>
          <p:cNvSpPr/>
          <p:nvPr/>
        </p:nvSpPr>
        <p:spPr>
          <a:xfrm rot="4406546">
            <a:off x="5380263" y="775898"/>
            <a:ext cx="906800" cy="3055236"/>
          </a:xfrm>
          <a:prstGeom prst="curvedRightArrow">
            <a:avLst/>
          </a:prstGeom>
          <a:solidFill>
            <a:srgbClr val="31939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solidFill>
                <a:srgbClr val="319395"/>
              </a:solidFill>
            </a:endParaRPr>
          </a:p>
        </p:txBody>
      </p:sp>
      <p:sp>
        <p:nvSpPr>
          <p:cNvPr id="17" name="Flecha curvada hacia la derecha 16"/>
          <p:cNvSpPr/>
          <p:nvPr/>
        </p:nvSpPr>
        <p:spPr>
          <a:xfrm rot="18457644">
            <a:off x="4207817" y="6579203"/>
            <a:ext cx="1036457" cy="2782727"/>
          </a:xfrm>
          <a:prstGeom prst="curvedRightArrow">
            <a:avLst/>
          </a:prstGeom>
          <a:solidFill>
            <a:srgbClr val="31939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solidFill>
                <a:schemeClr val="tx1"/>
              </a:solidFill>
            </a:endParaRPr>
          </a:p>
        </p:txBody>
      </p:sp>
      <p:sp>
        <p:nvSpPr>
          <p:cNvPr id="18" name="Flecha curvada hacia la derecha 17"/>
          <p:cNvSpPr/>
          <p:nvPr/>
        </p:nvSpPr>
        <p:spPr>
          <a:xfrm rot="14295208">
            <a:off x="12996504" y="6931700"/>
            <a:ext cx="1046854" cy="2890546"/>
          </a:xfrm>
          <a:prstGeom prst="curvedRightArrow">
            <a:avLst/>
          </a:prstGeom>
          <a:solidFill>
            <a:srgbClr val="31939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solidFill>
                <a:schemeClr val="tx1"/>
              </a:solidFill>
            </a:endParaRPr>
          </a:p>
        </p:txBody>
      </p:sp>
      <p:sp>
        <p:nvSpPr>
          <p:cNvPr id="19" name="Flecha curvada hacia la derecha 18"/>
          <p:cNvSpPr/>
          <p:nvPr/>
        </p:nvSpPr>
        <p:spPr>
          <a:xfrm rot="6053650">
            <a:off x="11998759" y="702119"/>
            <a:ext cx="973847" cy="3162368"/>
          </a:xfrm>
          <a:prstGeom prst="curvedRightArrow">
            <a:avLst/>
          </a:prstGeom>
          <a:solidFill>
            <a:srgbClr val="31939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solidFill>
                <a:schemeClr val="tx1"/>
              </a:solidFill>
            </a:endParaRPr>
          </a:p>
        </p:txBody>
      </p:sp>
      <p:sp>
        <p:nvSpPr>
          <p:cNvPr id="20" name="TextBox 3"/>
          <p:cNvSpPr txBox="1"/>
          <p:nvPr/>
        </p:nvSpPr>
        <p:spPr>
          <a:xfrm>
            <a:off x="990600" y="183667"/>
            <a:ext cx="16460092" cy="1461939"/>
          </a:xfrm>
          <a:prstGeom prst="rect">
            <a:avLst/>
          </a:prstGeom>
        </p:spPr>
        <p:txBody>
          <a:bodyPr wrap="square" lIns="0" tIns="0" rIns="0" bIns="0" rtlCol="0" anchor="t">
            <a:spAutoFit/>
          </a:bodyPr>
          <a:lstStyle/>
          <a:p>
            <a:pPr algn="ctr">
              <a:lnSpc>
                <a:spcPts val="11440"/>
              </a:lnSpc>
            </a:pPr>
            <a:r>
              <a:rPr lang="es-ES" sz="11500" b="1" u="sng" dirty="0">
                <a:solidFill>
                  <a:srgbClr val="319395"/>
                </a:solidFill>
                <a:latin typeface="Algerian" panose="04020705040A02060702" pitchFamily="82" charset="0"/>
              </a:rPr>
              <a:t>INTRODUCCIÓN</a:t>
            </a:r>
            <a:endParaRPr lang="es-ES" sz="13800" b="1" u="sng" dirty="0">
              <a:solidFill>
                <a:srgbClr val="319395"/>
              </a:solidFill>
              <a:latin typeface="Algerian" panose="04020705040A02060702" pitchFamily="8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0000"/>
          </a:blip>
          <a:tile tx="0" ty="0" sx="100000" sy="100000" flip="none" algn="tl"/>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2600" y="890594"/>
            <a:ext cx="4876800" cy="5715314"/>
          </a:xfrm>
          <a:prstGeom prst="rect">
            <a:avLst/>
          </a:prstGeom>
          <a:ln>
            <a:noFill/>
          </a:ln>
          <a:effectLst>
            <a:softEdge rad="112500"/>
          </a:effectLst>
        </p:spPr>
      </p:pic>
      <p:grpSp>
        <p:nvGrpSpPr>
          <p:cNvPr id="2" name="Group 2"/>
          <p:cNvGrpSpPr/>
          <p:nvPr/>
        </p:nvGrpSpPr>
        <p:grpSpPr>
          <a:xfrm>
            <a:off x="0" y="7802028"/>
            <a:ext cx="18288000" cy="6112945"/>
            <a:chOff x="0" y="0"/>
            <a:chExt cx="6350000" cy="1908742"/>
          </a:xfrm>
        </p:grpSpPr>
        <p:sp>
          <p:nvSpPr>
            <p:cNvPr id="3" name="Freeform 3"/>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solidFill>
              <a:srgbClr val="319395"/>
            </a:solidFill>
          </p:spPr>
          <p:txBody>
            <a:bodyPr/>
            <a:lstStyle/>
            <a:p>
              <a:endParaRPr lang="es-ES"/>
            </a:p>
          </p:txBody>
        </p:sp>
      </p:grpSp>
      <p:sp>
        <p:nvSpPr>
          <p:cNvPr id="8" name="TextBox 8"/>
          <p:cNvSpPr txBox="1"/>
          <p:nvPr/>
        </p:nvSpPr>
        <p:spPr>
          <a:xfrm>
            <a:off x="12115800" y="9542254"/>
            <a:ext cx="5481484" cy="512961"/>
          </a:xfrm>
          <a:prstGeom prst="rect">
            <a:avLst/>
          </a:prstGeom>
        </p:spPr>
        <p:txBody>
          <a:bodyPr wrap="square" lIns="0" tIns="0" rIns="0" bIns="0" rtlCol="0" anchor="t">
            <a:spAutoFit/>
          </a:bodyPr>
          <a:lstStyle/>
          <a:p>
            <a:pPr algn="r">
              <a:lnSpc>
                <a:spcPts val="1959"/>
              </a:lnSpc>
              <a:spcBef>
                <a:spcPct val="0"/>
              </a:spcBef>
            </a:pPr>
            <a:r>
              <a:rPr lang="es-ES" spc="28" dirty="0">
                <a:solidFill>
                  <a:schemeClr val="bg1"/>
                </a:solidFill>
                <a:latin typeface="Telegraf Medium"/>
              </a:rPr>
              <a:t>Quimio Salud S.A.S. Agencia Sincelejo.</a:t>
            </a:r>
          </a:p>
          <a:p>
            <a:pPr algn="r">
              <a:lnSpc>
                <a:spcPts val="1959"/>
              </a:lnSpc>
              <a:spcBef>
                <a:spcPct val="0"/>
              </a:spcBef>
            </a:pPr>
            <a:r>
              <a:rPr lang="es-ES" spc="28" dirty="0">
                <a:solidFill>
                  <a:schemeClr val="bg1"/>
                </a:solidFill>
                <a:latin typeface="Telegraf Medium"/>
              </a:rPr>
              <a:t> Área de Psicología.</a:t>
            </a:r>
          </a:p>
        </p:txBody>
      </p:sp>
      <p:sp>
        <p:nvSpPr>
          <p:cNvPr id="5" name="Título 1">
            <a:extLst>
              <a:ext uri="{FF2B5EF4-FFF2-40B4-BE49-F238E27FC236}">
                <a16:creationId xmlns:a16="http://schemas.microsoft.com/office/drawing/2014/main" id="{D2AF0C25-904A-47FA-B597-27F33029E7E6}"/>
              </a:ext>
            </a:extLst>
          </p:cNvPr>
          <p:cNvSpPr txBox="1">
            <a:spLocks/>
          </p:cNvSpPr>
          <p:nvPr/>
        </p:nvSpPr>
        <p:spPr>
          <a:xfrm>
            <a:off x="5562600" y="114300"/>
            <a:ext cx="7162800" cy="1273175"/>
          </a:xfrm>
          <a:prstGeom prst="rect">
            <a:avLst/>
          </a:prstGeom>
        </p:spPr>
        <p:txBody>
          <a:bodyPr/>
          <a:lstStyle>
            <a:lvl1pPr algn="ctr" defTabSz="816422" rtl="0" eaLnBrk="1" latinLnBrk="0" hangingPunct="1">
              <a:spcBef>
                <a:spcPct val="0"/>
              </a:spcBef>
              <a:buNone/>
              <a:defRPr sz="7900" kern="1200">
                <a:solidFill>
                  <a:schemeClr val="tx1"/>
                </a:solidFill>
                <a:latin typeface="+mj-lt"/>
                <a:ea typeface="+mj-ea"/>
                <a:cs typeface="+mj-cs"/>
              </a:defRPr>
            </a:lvl1pPr>
          </a:lstStyle>
          <a:p>
            <a:r>
              <a:rPr lang="es-ES" sz="3600" b="1" u="sng" dirty="0"/>
              <a:t>LINEAMIENTOS GENERALES PARA LA ATENCIÓN DIFERENCIAL</a:t>
            </a:r>
            <a:endParaRPr lang="es-CO" sz="3600" b="1" u="sng" dirty="0"/>
          </a:p>
        </p:txBody>
      </p:sp>
      <p:sp>
        <p:nvSpPr>
          <p:cNvPr id="6" name="Marcador de contenido 2">
            <a:extLst>
              <a:ext uri="{FF2B5EF4-FFF2-40B4-BE49-F238E27FC236}">
                <a16:creationId xmlns:a16="http://schemas.microsoft.com/office/drawing/2014/main" id="{212CEF99-CA53-4FCC-AF34-7237AB266060}"/>
              </a:ext>
            </a:extLst>
          </p:cNvPr>
          <p:cNvSpPr txBox="1">
            <a:spLocks/>
          </p:cNvSpPr>
          <p:nvPr/>
        </p:nvSpPr>
        <p:spPr>
          <a:xfrm>
            <a:off x="304800" y="4430239"/>
            <a:ext cx="12877800" cy="4351338"/>
          </a:xfrm>
          <a:prstGeom prst="rect">
            <a:avLst/>
          </a:prstGeom>
        </p:spPr>
        <p:txBody>
          <a:bodyPr/>
          <a:lst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algn="just">
              <a:lnSpc>
                <a:spcPct val="107000"/>
              </a:lnSpc>
              <a:spcAft>
                <a:spcPts val="800"/>
              </a:spcAft>
            </a:pPr>
            <a:r>
              <a:rPr lang="es-CO" sz="2800" b="1" i="1" u="sng" dirty="0">
                <a:latin typeface="Calibri" panose="020F0502020204030204" pitchFamily="34" charset="0"/>
                <a:ea typeface="Calibri" panose="020F0502020204030204" pitchFamily="34" charset="0"/>
                <a:cs typeface="Calibri" panose="020F0502020204030204" pitchFamily="34" charset="0"/>
              </a:rPr>
              <a:t>Atención a personas con discapacidad sensorial (visual y auditiva).</a:t>
            </a:r>
            <a:endParaRPr lang="es-CO" sz="2800" b="1" u="sng"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Dé prioridad en el turno de atención a la persona con discapacidad.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Atienda las indicaciones del acompañante con respecto al método que la persona prefiere para comunicarse. Informe a la persona que usted se encuentra presente.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Hable a una distancia corta, sin exagerar el tono de voz con el fin de captar su atención. </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
            </a:pPr>
            <a:r>
              <a:rPr lang="es-CO" sz="2800" dirty="0">
                <a:latin typeface="Calibri" panose="020F0502020204030204" pitchFamily="34" charset="0"/>
                <a:ea typeface="Calibri" panose="020F0502020204030204" pitchFamily="34" charset="0"/>
                <a:cs typeface="Calibri" panose="020F0502020204030204" pitchFamily="34" charset="0"/>
              </a:rPr>
              <a:t>Si necesita desplazarse, dé a conocer que le va a asistir durante el trayecto, aproxímese a ella, tócale su brazo y permítele que sujete el suyo.</a:t>
            </a:r>
            <a:endParaRPr lang="es-CO"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descr="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638" y="38100"/>
            <a:ext cx="3354533" cy="4340056"/>
          </a:xfrm>
          <a:prstGeom prst="rect">
            <a:avLst/>
          </a:prstGeom>
        </p:spPr>
      </p:pic>
      <p:sp>
        <p:nvSpPr>
          <p:cNvPr id="9" name="CuadroTexto 8"/>
          <p:cNvSpPr txBox="1"/>
          <p:nvPr/>
        </p:nvSpPr>
        <p:spPr>
          <a:xfrm>
            <a:off x="914400" y="3046393"/>
            <a:ext cx="2133600" cy="954107"/>
          </a:xfrm>
          <a:prstGeom prst="rect">
            <a:avLst/>
          </a:prstGeom>
          <a:noFill/>
        </p:spPr>
        <p:txBody>
          <a:bodyPr wrap="square" rtlCol="0">
            <a:spAutoFit/>
          </a:bodyPr>
          <a:lstStyle/>
          <a:p>
            <a:pPr algn="ctr"/>
            <a:r>
              <a:rPr lang="es-ES" sz="2800" b="1" u="sng" dirty="0"/>
              <a:t>ATENCIÓN PRIORITARIA</a:t>
            </a:r>
            <a:endParaRPr lang="es-CO" sz="2800" b="1" u="sng" dirty="0"/>
          </a:p>
        </p:txBody>
      </p:sp>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4629" y="1328934"/>
            <a:ext cx="6681571" cy="2969870"/>
          </a:xfrm>
          <a:prstGeom prst="rect">
            <a:avLst/>
          </a:prstGeom>
          <a:ln>
            <a:noFill/>
          </a:ln>
          <a:effectLst>
            <a:softEdge rad="112500"/>
          </a:effectLst>
        </p:spPr>
      </p:pic>
    </p:spTree>
    <p:extLst>
      <p:ext uri="{BB962C8B-B14F-4D97-AF65-F5344CB8AC3E}">
        <p14:creationId xmlns:p14="http://schemas.microsoft.com/office/powerpoint/2010/main" val="1205915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desc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89" y="2628900"/>
            <a:ext cx="3288711" cy="5715000"/>
          </a:xfrm>
          <a:prstGeom prst="rect">
            <a:avLst/>
          </a:prstGeom>
        </p:spPr>
      </p:pic>
      <p:pic>
        <p:nvPicPr>
          <p:cNvPr id="23" name="Imagen 22" descr="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7623" y="3420976"/>
            <a:ext cx="3463222" cy="4694324"/>
          </a:xfrm>
          <a:prstGeom prst="rect">
            <a:avLst/>
          </a:prstGeom>
        </p:spPr>
      </p:pic>
      <p:grpSp>
        <p:nvGrpSpPr>
          <p:cNvPr id="2" name="Group 2"/>
          <p:cNvGrpSpPr/>
          <p:nvPr/>
        </p:nvGrpSpPr>
        <p:grpSpPr>
          <a:xfrm>
            <a:off x="-1" y="7335303"/>
            <a:ext cx="18288001" cy="6112945"/>
            <a:chOff x="0" y="0"/>
            <a:chExt cx="6350000" cy="1908742"/>
          </a:xfrm>
          <a:solidFill>
            <a:srgbClr val="FFFFFF"/>
          </a:solidFill>
        </p:grpSpPr>
        <p:sp>
          <p:nvSpPr>
            <p:cNvPr id="3" name="Freeform 3"/>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grpFill/>
          </p:spPr>
          <p:txBody>
            <a:bodyPr/>
            <a:lstStyle/>
            <a:p>
              <a:endParaRPr lang="es-ES"/>
            </a:p>
          </p:txBody>
        </p:sp>
      </p:grpSp>
      <p:pic>
        <p:nvPicPr>
          <p:cNvPr id="18" name="Imagen 17" descr="logo-blanc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1" y="0"/>
            <a:ext cx="3048000" cy="1003139"/>
          </a:xfrm>
          <a:prstGeom prst="rect">
            <a:avLst/>
          </a:prstGeom>
        </p:spPr>
      </p:pic>
      <p:pic>
        <p:nvPicPr>
          <p:cNvPr id="19" name="Imagen 18" descr="fondo-q-big.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25812" y="7886700"/>
            <a:ext cx="2067264" cy="2247900"/>
          </a:xfrm>
          <a:prstGeom prst="rect">
            <a:avLst/>
          </a:prstGeom>
        </p:spPr>
      </p:pic>
      <p:sp>
        <p:nvSpPr>
          <p:cNvPr id="21" name="TextBox 8"/>
          <p:cNvSpPr txBox="1"/>
          <p:nvPr/>
        </p:nvSpPr>
        <p:spPr>
          <a:xfrm>
            <a:off x="228600" y="9507339"/>
            <a:ext cx="5481484" cy="512961"/>
          </a:xfrm>
          <a:prstGeom prst="rect">
            <a:avLst/>
          </a:prstGeom>
        </p:spPr>
        <p:txBody>
          <a:bodyPr wrap="square" lIns="0" tIns="0" rIns="0" bIns="0" rtlCol="0" anchor="t">
            <a:spAutoFit/>
          </a:bodyPr>
          <a:lstStyle/>
          <a:p>
            <a:pPr>
              <a:lnSpc>
                <a:spcPts val="1959"/>
              </a:lnSpc>
              <a:spcBef>
                <a:spcPct val="0"/>
              </a:spcBef>
            </a:pPr>
            <a:r>
              <a:rPr lang="es-ES" spc="28" dirty="0">
                <a:latin typeface="Telegraf Medium"/>
              </a:rPr>
              <a:t>Quimio Salud S.A.S. Agencia Sincelejo.</a:t>
            </a:r>
          </a:p>
          <a:p>
            <a:pPr>
              <a:lnSpc>
                <a:spcPts val="1959"/>
              </a:lnSpc>
              <a:spcBef>
                <a:spcPct val="0"/>
              </a:spcBef>
            </a:pPr>
            <a:r>
              <a:rPr lang="es-ES" spc="28" dirty="0">
                <a:latin typeface="Telegraf Medium"/>
              </a:rPr>
              <a:t>Área de Psicología</a:t>
            </a:r>
            <a:r>
              <a:rPr lang="es-ES" spc="28" dirty="0">
                <a:solidFill>
                  <a:schemeClr val="bg1"/>
                </a:solidFill>
                <a:latin typeface="Telegraf Medium"/>
              </a:rPr>
              <a:t>.</a:t>
            </a:r>
          </a:p>
        </p:txBody>
      </p:sp>
      <p:sp>
        <p:nvSpPr>
          <p:cNvPr id="25" name="Título 1">
            <a:extLst>
              <a:ext uri="{FF2B5EF4-FFF2-40B4-BE49-F238E27FC236}">
                <a16:creationId xmlns:a16="http://schemas.microsoft.com/office/drawing/2014/main" id="{8A808F7A-8E71-4E4B-BAC2-FE14113E233D}"/>
              </a:ext>
            </a:extLst>
          </p:cNvPr>
          <p:cNvSpPr txBox="1">
            <a:spLocks/>
          </p:cNvSpPr>
          <p:nvPr/>
        </p:nvSpPr>
        <p:spPr>
          <a:xfrm>
            <a:off x="2209800" y="608315"/>
            <a:ext cx="14020800" cy="1500723"/>
          </a:xfrm>
          <a:prstGeom prst="rect">
            <a:avLst/>
          </a:prstGeom>
        </p:spPr>
        <p:txBody>
          <a:bodyPr/>
          <a:lstStyle>
            <a:lvl1pPr algn="ctr" defTabSz="816422" rtl="0" eaLnBrk="1" latinLnBrk="0" hangingPunct="1">
              <a:spcBef>
                <a:spcPct val="0"/>
              </a:spcBef>
              <a:buNone/>
              <a:defRPr sz="7900" kern="1200">
                <a:solidFill>
                  <a:schemeClr val="tx1"/>
                </a:solidFill>
                <a:latin typeface="+mj-lt"/>
                <a:ea typeface="+mj-ea"/>
                <a:cs typeface="+mj-cs"/>
              </a:defRPr>
            </a:lvl1pPr>
          </a:lstStyle>
          <a:p>
            <a:r>
              <a:rPr lang="es-CO" sz="8800" dirty="0"/>
              <a:t> MONITOREO O SEGUIMIENTO</a:t>
            </a:r>
          </a:p>
        </p:txBody>
      </p:sp>
      <p:sp>
        <p:nvSpPr>
          <p:cNvPr id="26" name="Marcador de contenido 2">
            <a:extLst>
              <a:ext uri="{FF2B5EF4-FFF2-40B4-BE49-F238E27FC236}">
                <a16:creationId xmlns:a16="http://schemas.microsoft.com/office/drawing/2014/main" id="{B7119147-A2DB-4C70-A85E-BA283F44078C}"/>
              </a:ext>
            </a:extLst>
          </p:cNvPr>
          <p:cNvSpPr txBox="1">
            <a:spLocks/>
          </p:cNvSpPr>
          <p:nvPr/>
        </p:nvSpPr>
        <p:spPr>
          <a:xfrm>
            <a:off x="3886200" y="1995212"/>
            <a:ext cx="11430000" cy="5510488"/>
          </a:xfrm>
          <a:prstGeom prst="rect">
            <a:avLst/>
          </a:prstGeom>
        </p:spPr>
        <p:txBody>
          <a:bodyPr/>
          <a:lst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marL="0" indent="0" algn="ctr">
              <a:lnSpc>
                <a:spcPct val="107000"/>
              </a:lnSpc>
              <a:spcAft>
                <a:spcPts val="800"/>
              </a:spcAft>
              <a:buFont typeface="Arial"/>
              <a:buNone/>
            </a:pPr>
            <a:r>
              <a:rPr lang="es-CO" sz="4000" b="1" u="sng" dirty="0">
                <a:latin typeface="Calibri" panose="020F0502020204030204" pitchFamily="34" charset="0"/>
                <a:ea typeface="Calibri" panose="020F0502020204030204" pitchFamily="34" charset="0"/>
                <a:cs typeface="Calibri" panose="020F0502020204030204" pitchFamily="34" charset="0"/>
              </a:rPr>
              <a:t>Indicador de seguimiento:</a:t>
            </a:r>
          </a:p>
          <a:p>
            <a:pPr marL="0" indent="0" algn="ctr">
              <a:lnSpc>
                <a:spcPct val="107000"/>
              </a:lnSpc>
              <a:spcAft>
                <a:spcPts val="800"/>
              </a:spcAft>
              <a:buFont typeface="Arial"/>
              <a:buNone/>
            </a:pPr>
            <a:endParaRPr lang="es-CO" sz="4000" b="1" u="sng"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Ø"/>
            </a:pPr>
            <a:r>
              <a:rPr lang="es-CO" sz="2800" i="1" dirty="0">
                <a:latin typeface="Calibri" panose="020F0502020204030204" pitchFamily="34" charset="0"/>
                <a:ea typeface="Calibri" panose="020F0502020204030204" pitchFamily="34" charset="0"/>
                <a:cs typeface="Calibri" panose="020F0502020204030204" pitchFamily="34" charset="0"/>
              </a:rPr>
              <a:t>PORCENTAJE DE QUEJAS POR MOTIVOS ESTABLECIDOS  COMO ENFOQUES DIFERENCIALES</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Ø"/>
            </a:pPr>
            <a:r>
              <a:rPr lang="es-CO" sz="2800" dirty="0">
                <a:latin typeface="Calibri" panose="020F0502020204030204" pitchFamily="34" charset="0"/>
                <a:ea typeface="Calibri" panose="020F0502020204030204" pitchFamily="34" charset="0"/>
                <a:cs typeface="Calibri" panose="020F0502020204030204" pitchFamily="34" charset="0"/>
              </a:rPr>
              <a:t>Formula: No de quejas por motivos específicos del listado establecido en este Protocolox100 /No. de quejas en general</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buFont typeface="Wingdings" panose="05000000000000000000" pitchFamily="2" charset="2"/>
              <a:buChar char="Ø"/>
            </a:pPr>
            <a:r>
              <a:rPr lang="es-CO" sz="2800" dirty="0">
                <a:latin typeface="Calibri" panose="020F0502020204030204" pitchFamily="34" charset="0"/>
                <a:ea typeface="Calibri" panose="020F0502020204030204" pitchFamily="34" charset="0"/>
                <a:cs typeface="Calibri" panose="020F0502020204030204" pitchFamily="34" charset="0"/>
              </a:rPr>
              <a:t>Frecuencia: Mensual</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buFont typeface="Wingdings" panose="05000000000000000000" pitchFamily="2" charset="2"/>
              <a:buChar char="Ø"/>
            </a:pPr>
            <a:r>
              <a:rPr lang="es-CO" sz="2800" dirty="0">
                <a:latin typeface="Calibri" panose="020F0502020204030204" pitchFamily="34" charset="0"/>
                <a:ea typeface="Times New Roman" panose="02020603050405020304" pitchFamily="18" charset="0"/>
                <a:cs typeface="Calibri" panose="020F0502020204030204" pitchFamily="34" charset="0"/>
              </a:rPr>
              <a:t>Fuente: </a:t>
            </a:r>
            <a:r>
              <a:rPr lang="es-CO" sz="2800" i="1" dirty="0">
                <a:latin typeface="Calibri" panose="020F0502020204030204" pitchFamily="34" charset="0"/>
                <a:ea typeface="Times New Roman" panose="02020603050405020304" pitchFamily="18" charset="0"/>
                <a:cs typeface="Calibri" panose="020F0502020204030204" pitchFamily="34" charset="0"/>
              </a:rPr>
              <a:t>Ver Quejas presentadas- Consolidado de quejas</a:t>
            </a:r>
            <a:endParaRPr lang="es-CO" sz="2800" dirty="0">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4072391"/>
            <a:ext cx="18288000" cy="6251607"/>
            <a:chOff x="0" y="0"/>
            <a:chExt cx="6350000" cy="2287331"/>
          </a:xfrm>
        </p:grpSpPr>
        <p:sp>
          <p:nvSpPr>
            <p:cNvPr id="3" name="Freeform 3"/>
            <p:cNvSpPr/>
            <p:nvPr/>
          </p:nvSpPr>
          <p:spPr>
            <a:xfrm>
              <a:off x="0" y="-55880"/>
              <a:ext cx="6350000" cy="2343211"/>
            </a:xfrm>
            <a:custGeom>
              <a:avLst/>
              <a:gdLst/>
              <a:ahLst/>
              <a:cxnLst/>
              <a:rect l="l" t="t" r="r" b="b"/>
              <a:pathLst>
                <a:path w="6350000" h="2343211">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2343211"/>
                  </a:lnTo>
                  <a:lnTo>
                    <a:pt x="6350000" y="2343211"/>
                  </a:lnTo>
                  <a:lnTo>
                    <a:pt x="6350000" y="327660"/>
                  </a:lnTo>
                  <a:cubicBezTo>
                    <a:pt x="6112510" y="265430"/>
                    <a:pt x="5867400" y="220980"/>
                    <a:pt x="5628640" y="177800"/>
                  </a:cubicBezTo>
                  <a:close/>
                </a:path>
              </a:pathLst>
            </a:custGeom>
            <a:solidFill>
              <a:srgbClr val="FFFFFF"/>
            </a:solidFill>
          </p:spPr>
          <p:txBody>
            <a:bodyPr/>
            <a:lstStyle/>
            <a:p>
              <a:endParaRPr lang="es-ES"/>
            </a:p>
          </p:txBody>
        </p:sp>
      </p:grpSp>
      <p:sp>
        <p:nvSpPr>
          <p:cNvPr id="14" name="TextBox 14"/>
          <p:cNvSpPr txBox="1"/>
          <p:nvPr/>
        </p:nvSpPr>
        <p:spPr>
          <a:xfrm>
            <a:off x="4577918" y="7734300"/>
            <a:ext cx="9436963" cy="1681999"/>
          </a:xfrm>
          <a:prstGeom prst="rect">
            <a:avLst/>
          </a:prstGeom>
        </p:spPr>
        <p:txBody>
          <a:bodyPr lIns="0" tIns="0" rIns="0" bIns="0" rtlCol="0" anchor="t">
            <a:spAutoFit/>
          </a:bodyPr>
          <a:lstStyle/>
          <a:p>
            <a:pPr algn="ctr">
              <a:lnSpc>
                <a:spcPts val="5749"/>
              </a:lnSpc>
            </a:pPr>
            <a:endParaRPr lang="es-ES" sz="13800" b="1" dirty="0">
              <a:latin typeface="Telegraf Medium Bold"/>
            </a:endParaRPr>
          </a:p>
          <a:p>
            <a:pPr algn="ctr">
              <a:lnSpc>
                <a:spcPts val="5749"/>
              </a:lnSpc>
            </a:pPr>
            <a:r>
              <a:rPr lang="es-ES" sz="13800" b="1" dirty="0">
                <a:latin typeface="Telegraf Medium Bold"/>
              </a:rPr>
              <a:t>¡Gracias!</a:t>
            </a:r>
          </a:p>
        </p:txBody>
      </p:sp>
      <p:pic>
        <p:nvPicPr>
          <p:cNvPr id="20" name="Imagen 19" descr="logo-blanc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0"/>
            <a:ext cx="3048000" cy="1003139"/>
          </a:xfrm>
          <a:prstGeom prst="rect">
            <a:avLst/>
          </a:prstGeom>
        </p:spPr>
      </p:pic>
      <p:pic>
        <p:nvPicPr>
          <p:cNvPr id="21"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723900"/>
            <a:ext cx="10820400" cy="6781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Logotipo&#10;&#10;Descripción generada automáticamente">
            <a:extLst>
              <a:ext uri="{FF2B5EF4-FFF2-40B4-BE49-F238E27FC236}">
                <a16:creationId xmlns:a16="http://schemas.microsoft.com/office/drawing/2014/main" id="{3E37D06B-78E1-40ED-8A0E-814DF0ADBA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2628900"/>
            <a:ext cx="13639800" cy="4620999"/>
          </a:xfrm>
          <a:prstGeom prst="rect">
            <a:avLst/>
          </a:prstGeom>
        </p:spPr>
      </p:pic>
    </p:spTree>
    <p:extLst>
      <p:ext uri="{BB962C8B-B14F-4D97-AF65-F5344CB8AC3E}">
        <p14:creationId xmlns:p14="http://schemas.microsoft.com/office/powerpoint/2010/main" val="2566582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0000"/>
          </a:blip>
          <a:tile tx="0" ty="0" sx="100000" sy="100000" flip="none" algn="tl"/>
        </a:blipFill>
        <a:effectLst/>
      </p:bgPr>
    </p:bg>
    <p:spTree>
      <p:nvGrpSpPr>
        <p:cNvPr id="1" name=""/>
        <p:cNvGrpSpPr/>
        <p:nvPr/>
      </p:nvGrpSpPr>
      <p:grpSpPr>
        <a:xfrm>
          <a:off x="0" y="0"/>
          <a:ext cx="0" cy="0"/>
          <a:chOff x="0" y="0"/>
          <a:chExt cx="0" cy="0"/>
        </a:xfrm>
      </p:grpSpPr>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6215" y="1943100"/>
            <a:ext cx="6818086" cy="4495800"/>
          </a:xfrm>
          <a:prstGeom prst="rect">
            <a:avLst/>
          </a:prstGeom>
          <a:ln>
            <a:noFill/>
          </a:ln>
          <a:effectLst>
            <a:softEdge rad="112500"/>
          </a:effectLst>
        </p:spPr>
      </p:pic>
      <p:grpSp>
        <p:nvGrpSpPr>
          <p:cNvPr id="2" name="Group 2"/>
          <p:cNvGrpSpPr/>
          <p:nvPr/>
        </p:nvGrpSpPr>
        <p:grpSpPr>
          <a:xfrm>
            <a:off x="-1" y="7802028"/>
            <a:ext cx="18288001" cy="6112945"/>
            <a:chOff x="0" y="0"/>
            <a:chExt cx="6350000" cy="1908742"/>
          </a:xfrm>
        </p:grpSpPr>
        <p:sp>
          <p:nvSpPr>
            <p:cNvPr id="3" name="Freeform 3"/>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solidFill>
              <a:srgbClr val="319395"/>
            </a:solidFill>
          </p:spPr>
          <p:txBody>
            <a:bodyPr/>
            <a:lstStyle/>
            <a:p>
              <a:endParaRPr lang="es-ES"/>
            </a:p>
          </p:txBody>
        </p:sp>
      </p:grpSp>
      <p:sp>
        <p:nvSpPr>
          <p:cNvPr id="8" name="TextBox 8"/>
          <p:cNvSpPr txBox="1"/>
          <p:nvPr/>
        </p:nvSpPr>
        <p:spPr>
          <a:xfrm>
            <a:off x="12420600" y="9486900"/>
            <a:ext cx="5481484" cy="512961"/>
          </a:xfrm>
          <a:prstGeom prst="rect">
            <a:avLst/>
          </a:prstGeom>
        </p:spPr>
        <p:txBody>
          <a:bodyPr wrap="square" lIns="0" tIns="0" rIns="0" bIns="0" rtlCol="0" anchor="t">
            <a:spAutoFit/>
          </a:bodyPr>
          <a:lstStyle/>
          <a:p>
            <a:pPr algn="r">
              <a:lnSpc>
                <a:spcPts val="1959"/>
              </a:lnSpc>
              <a:spcBef>
                <a:spcPct val="0"/>
              </a:spcBef>
            </a:pPr>
            <a:r>
              <a:rPr lang="es-ES" spc="28" dirty="0">
                <a:solidFill>
                  <a:schemeClr val="bg1"/>
                </a:solidFill>
                <a:latin typeface="Telegraf Medium"/>
              </a:rPr>
              <a:t>Quimio Salud S.A.S. Agencia Sincelejo.</a:t>
            </a:r>
          </a:p>
          <a:p>
            <a:pPr algn="r">
              <a:lnSpc>
                <a:spcPts val="1959"/>
              </a:lnSpc>
              <a:spcBef>
                <a:spcPct val="0"/>
              </a:spcBef>
            </a:pPr>
            <a:r>
              <a:rPr lang="es-ES" spc="28" dirty="0">
                <a:solidFill>
                  <a:schemeClr val="bg1"/>
                </a:solidFill>
                <a:latin typeface="Telegraf Medium"/>
              </a:rPr>
              <a:t> Área de Psicología.</a:t>
            </a:r>
          </a:p>
        </p:txBody>
      </p:sp>
      <p:sp>
        <p:nvSpPr>
          <p:cNvPr id="6" name="Rectángulo 5"/>
          <p:cNvSpPr/>
          <p:nvPr/>
        </p:nvSpPr>
        <p:spPr>
          <a:xfrm>
            <a:off x="533400" y="377260"/>
            <a:ext cx="4661404" cy="1446550"/>
          </a:xfrm>
          <a:prstGeom prst="rect">
            <a:avLst/>
          </a:prstGeom>
        </p:spPr>
        <p:txBody>
          <a:bodyPr wrap="none">
            <a:spAutoFit/>
          </a:bodyPr>
          <a:lstStyle/>
          <a:p>
            <a:r>
              <a:rPr lang="es-CO" sz="8800" u="sng" dirty="0"/>
              <a:t>OBJETIVO</a:t>
            </a:r>
          </a:p>
        </p:txBody>
      </p:sp>
      <p:sp>
        <p:nvSpPr>
          <p:cNvPr id="11" name="Marcador de contenido 2">
            <a:extLst>
              <a:ext uri="{FF2B5EF4-FFF2-40B4-BE49-F238E27FC236}">
                <a16:creationId xmlns:a16="http://schemas.microsoft.com/office/drawing/2014/main" id="{C3ECEC86-C07D-4DFD-A373-C1390C4DC4FF}"/>
              </a:ext>
            </a:extLst>
          </p:cNvPr>
          <p:cNvSpPr txBox="1">
            <a:spLocks/>
          </p:cNvSpPr>
          <p:nvPr/>
        </p:nvSpPr>
        <p:spPr>
          <a:xfrm>
            <a:off x="0" y="1825624"/>
            <a:ext cx="11734800" cy="6213475"/>
          </a:xfrm>
          <a:prstGeom prst="rect">
            <a:avLst/>
          </a:prstGeom>
        </p:spPr>
        <p:txBody>
          <a:bodyPr/>
          <a:lst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algn="just"/>
            <a:r>
              <a:rPr lang="es-ES" dirty="0"/>
              <a:t>Gestionar la inclusión de las acciones diferenciales dirigidos a personas en vulnerabilidad, a través de la elaboración de lineamientos, con el fin de incidir en la promoción social de su salud.</a:t>
            </a:r>
          </a:p>
          <a:p>
            <a:endParaRPr lang="es-ES" dirty="0"/>
          </a:p>
          <a:p>
            <a:endParaRPr lang="es-CO" dirty="0"/>
          </a:p>
        </p:txBody>
      </p:sp>
    </p:spTree>
    <p:extLst>
      <p:ext uri="{BB962C8B-B14F-4D97-AF65-F5344CB8AC3E}">
        <p14:creationId xmlns:p14="http://schemas.microsoft.com/office/powerpoint/2010/main" val="3564904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0000"/>
          </a:blip>
          <a:tile tx="0" ty="0" sx="100000" sy="100000" flip="none" algn="tl"/>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66700"/>
            <a:ext cx="6032500" cy="1676400"/>
          </a:xfrm>
          <a:prstGeom prst="rect">
            <a:avLst/>
          </a:prstGeom>
          <a:ln>
            <a:noFill/>
          </a:ln>
          <a:effectLst>
            <a:softEdge rad="112500"/>
          </a:effectLst>
        </p:spPr>
      </p:pic>
      <p:grpSp>
        <p:nvGrpSpPr>
          <p:cNvPr id="2" name="Group 2"/>
          <p:cNvGrpSpPr/>
          <p:nvPr/>
        </p:nvGrpSpPr>
        <p:grpSpPr>
          <a:xfrm>
            <a:off x="-1" y="7802028"/>
            <a:ext cx="18288001" cy="6112945"/>
            <a:chOff x="0" y="0"/>
            <a:chExt cx="6350000" cy="1908742"/>
          </a:xfrm>
        </p:grpSpPr>
        <p:sp>
          <p:nvSpPr>
            <p:cNvPr id="3" name="Freeform 3"/>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solidFill>
              <a:srgbClr val="319395"/>
            </a:solidFill>
          </p:spPr>
          <p:txBody>
            <a:bodyPr/>
            <a:lstStyle/>
            <a:p>
              <a:endParaRPr lang="es-ES"/>
            </a:p>
          </p:txBody>
        </p:sp>
      </p:grpSp>
      <p:sp>
        <p:nvSpPr>
          <p:cNvPr id="8" name="TextBox 8"/>
          <p:cNvSpPr txBox="1"/>
          <p:nvPr/>
        </p:nvSpPr>
        <p:spPr>
          <a:xfrm>
            <a:off x="12344400" y="9639300"/>
            <a:ext cx="5481484" cy="512961"/>
          </a:xfrm>
          <a:prstGeom prst="rect">
            <a:avLst/>
          </a:prstGeom>
        </p:spPr>
        <p:txBody>
          <a:bodyPr wrap="square" lIns="0" tIns="0" rIns="0" bIns="0" rtlCol="0" anchor="t">
            <a:spAutoFit/>
          </a:bodyPr>
          <a:lstStyle/>
          <a:p>
            <a:pPr algn="r">
              <a:lnSpc>
                <a:spcPts val="1959"/>
              </a:lnSpc>
              <a:spcBef>
                <a:spcPct val="0"/>
              </a:spcBef>
            </a:pPr>
            <a:r>
              <a:rPr lang="es-ES" spc="28" dirty="0">
                <a:solidFill>
                  <a:schemeClr val="bg1"/>
                </a:solidFill>
                <a:latin typeface="Telegraf Medium"/>
              </a:rPr>
              <a:t>Quimio Salud S.A.S. Agencia Sincelejo.</a:t>
            </a:r>
          </a:p>
          <a:p>
            <a:pPr algn="r">
              <a:lnSpc>
                <a:spcPts val="1959"/>
              </a:lnSpc>
              <a:spcBef>
                <a:spcPct val="0"/>
              </a:spcBef>
            </a:pPr>
            <a:r>
              <a:rPr lang="es-ES" spc="28" dirty="0">
                <a:solidFill>
                  <a:schemeClr val="bg1"/>
                </a:solidFill>
                <a:latin typeface="Telegraf Medium"/>
              </a:rPr>
              <a:t> Área de Psicología.</a:t>
            </a:r>
          </a:p>
        </p:txBody>
      </p:sp>
      <p:sp>
        <p:nvSpPr>
          <p:cNvPr id="5" name="Título 1">
            <a:extLst>
              <a:ext uri="{FF2B5EF4-FFF2-40B4-BE49-F238E27FC236}">
                <a16:creationId xmlns:a16="http://schemas.microsoft.com/office/drawing/2014/main" id="{F2788E8E-B093-4FB7-BA10-F29073508297}"/>
              </a:ext>
            </a:extLst>
          </p:cNvPr>
          <p:cNvSpPr txBox="1">
            <a:spLocks/>
          </p:cNvSpPr>
          <p:nvPr/>
        </p:nvSpPr>
        <p:spPr>
          <a:xfrm>
            <a:off x="5943600" y="342900"/>
            <a:ext cx="4876800" cy="1325563"/>
          </a:xfrm>
          <a:prstGeom prst="rect">
            <a:avLst/>
          </a:prstGeom>
        </p:spPr>
        <p:txBody>
          <a:bodyPr/>
          <a:lstStyle>
            <a:lvl1pPr algn="ctr" defTabSz="816422" rtl="0" eaLnBrk="1" latinLnBrk="0" hangingPunct="1">
              <a:spcBef>
                <a:spcPct val="0"/>
              </a:spcBef>
              <a:buNone/>
              <a:defRPr sz="7900" kern="1200">
                <a:solidFill>
                  <a:schemeClr val="tx1"/>
                </a:solidFill>
                <a:latin typeface="+mj-lt"/>
                <a:ea typeface="+mj-ea"/>
                <a:cs typeface="+mj-cs"/>
              </a:defRPr>
            </a:lvl1pPr>
          </a:lstStyle>
          <a:p>
            <a:r>
              <a:rPr lang="es-ES" sz="8800" dirty="0"/>
              <a:t>ALCANCE</a:t>
            </a:r>
            <a:r>
              <a:rPr lang="es-ES" dirty="0"/>
              <a:t> </a:t>
            </a:r>
            <a:endParaRPr lang="es-CO" dirty="0"/>
          </a:p>
        </p:txBody>
      </p:sp>
      <p:sp>
        <p:nvSpPr>
          <p:cNvPr id="6" name="Marcador de contenido 2">
            <a:extLst>
              <a:ext uri="{FF2B5EF4-FFF2-40B4-BE49-F238E27FC236}">
                <a16:creationId xmlns:a16="http://schemas.microsoft.com/office/drawing/2014/main" id="{D40E1204-3B29-4128-AB7A-8C4FC3B8F9FD}"/>
              </a:ext>
            </a:extLst>
          </p:cNvPr>
          <p:cNvSpPr txBox="1">
            <a:spLocks/>
          </p:cNvSpPr>
          <p:nvPr/>
        </p:nvSpPr>
        <p:spPr>
          <a:xfrm>
            <a:off x="76200" y="1887268"/>
            <a:ext cx="17983200" cy="6990031"/>
          </a:xfrm>
          <a:prstGeom prst="rect">
            <a:avLst/>
          </a:prstGeom>
        </p:spPr>
        <p:txBody>
          <a:bodyPr/>
          <a:lst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algn="just"/>
            <a:r>
              <a:rPr lang="es-ES" dirty="0"/>
              <a:t>Inicia con la identificación de las necesidades, problemáticas o requerimientos de personas en vulnerabilidad, familias y colectivos, continúa con la elaboración de lineamientos para el enfoque diferencial, continúa con la aplicación en usuarios que lo requieran, para terminar con la verificación y seguimiento de la incorporación de los lineamientos del enfoque diferencial en la atención en la institución.</a:t>
            </a:r>
            <a:endParaRPr lang="es-CO" dirty="0"/>
          </a:p>
        </p:txBody>
      </p:sp>
    </p:spTree>
    <p:extLst>
      <p:ext uri="{BB962C8B-B14F-4D97-AF65-F5344CB8AC3E}">
        <p14:creationId xmlns:p14="http://schemas.microsoft.com/office/powerpoint/2010/main" val="496912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0000"/>
          </a:blip>
          <a:tile tx="0" ty="0" sx="100000" sy="100000" flip="none" algn="tl"/>
        </a:blipFill>
        <a:effectLst/>
      </p:bgPr>
    </p:bg>
    <p:spTree>
      <p:nvGrpSpPr>
        <p:cNvPr id="1" name=""/>
        <p:cNvGrpSpPr/>
        <p:nvPr/>
      </p:nvGrpSpPr>
      <p:grpSpPr>
        <a:xfrm>
          <a:off x="0" y="0"/>
          <a:ext cx="0" cy="0"/>
          <a:chOff x="0" y="0"/>
          <a:chExt cx="0" cy="0"/>
        </a:xfrm>
      </p:grpSpPr>
      <p:grpSp>
        <p:nvGrpSpPr>
          <p:cNvPr id="2" name="Group 2"/>
          <p:cNvGrpSpPr/>
          <p:nvPr/>
        </p:nvGrpSpPr>
        <p:grpSpPr>
          <a:xfrm>
            <a:off x="-1" y="7802028"/>
            <a:ext cx="18288001" cy="6112945"/>
            <a:chOff x="0" y="0"/>
            <a:chExt cx="6350000" cy="1908742"/>
          </a:xfrm>
        </p:grpSpPr>
        <p:sp>
          <p:nvSpPr>
            <p:cNvPr id="3" name="Freeform 3"/>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solidFill>
              <a:srgbClr val="319395"/>
            </a:solidFill>
          </p:spPr>
          <p:txBody>
            <a:bodyPr/>
            <a:lstStyle/>
            <a:p>
              <a:endParaRPr lang="es-ES"/>
            </a:p>
          </p:txBody>
        </p:sp>
      </p:grpSp>
      <p:sp>
        <p:nvSpPr>
          <p:cNvPr id="8" name="TextBox 8"/>
          <p:cNvSpPr txBox="1"/>
          <p:nvPr/>
        </p:nvSpPr>
        <p:spPr>
          <a:xfrm>
            <a:off x="12268200" y="9639300"/>
            <a:ext cx="5481484" cy="512961"/>
          </a:xfrm>
          <a:prstGeom prst="rect">
            <a:avLst/>
          </a:prstGeom>
        </p:spPr>
        <p:txBody>
          <a:bodyPr wrap="square" lIns="0" tIns="0" rIns="0" bIns="0" rtlCol="0" anchor="t">
            <a:spAutoFit/>
          </a:bodyPr>
          <a:lstStyle/>
          <a:p>
            <a:pPr algn="r">
              <a:lnSpc>
                <a:spcPts val="1959"/>
              </a:lnSpc>
              <a:spcBef>
                <a:spcPct val="0"/>
              </a:spcBef>
            </a:pPr>
            <a:r>
              <a:rPr lang="es-ES" spc="28" dirty="0">
                <a:solidFill>
                  <a:schemeClr val="bg1"/>
                </a:solidFill>
                <a:latin typeface="Telegraf Medium"/>
              </a:rPr>
              <a:t>Quimio Salud S.A.S. Agencia Sincelejo.</a:t>
            </a:r>
          </a:p>
          <a:p>
            <a:pPr algn="r">
              <a:lnSpc>
                <a:spcPts val="1959"/>
              </a:lnSpc>
              <a:spcBef>
                <a:spcPct val="0"/>
              </a:spcBef>
            </a:pPr>
            <a:r>
              <a:rPr lang="es-ES" spc="28" dirty="0">
                <a:solidFill>
                  <a:schemeClr val="bg1"/>
                </a:solidFill>
                <a:latin typeface="Telegraf Medium"/>
              </a:rPr>
              <a:t> Área de Psicología.</a:t>
            </a:r>
          </a:p>
        </p:txBody>
      </p:sp>
      <p:sp>
        <p:nvSpPr>
          <p:cNvPr id="5" name="Título 1">
            <a:extLst>
              <a:ext uri="{FF2B5EF4-FFF2-40B4-BE49-F238E27FC236}">
                <a16:creationId xmlns:a16="http://schemas.microsoft.com/office/drawing/2014/main" id="{8C909D64-8DE5-465B-876C-337296432282}"/>
              </a:ext>
            </a:extLst>
          </p:cNvPr>
          <p:cNvSpPr txBox="1">
            <a:spLocks/>
          </p:cNvSpPr>
          <p:nvPr/>
        </p:nvSpPr>
        <p:spPr>
          <a:xfrm>
            <a:off x="1600200" y="342900"/>
            <a:ext cx="15697200" cy="1425575"/>
          </a:xfrm>
          <a:prstGeom prst="rect">
            <a:avLst/>
          </a:prstGeom>
        </p:spPr>
        <p:txBody>
          <a:bodyPr/>
          <a:lstStyle>
            <a:lvl1pPr algn="ctr" defTabSz="816422" rtl="0" eaLnBrk="1" latinLnBrk="0" hangingPunct="1">
              <a:spcBef>
                <a:spcPct val="0"/>
              </a:spcBef>
              <a:buNone/>
              <a:defRPr sz="7900" kern="1200">
                <a:solidFill>
                  <a:schemeClr val="tx1"/>
                </a:solidFill>
                <a:latin typeface="+mj-lt"/>
                <a:ea typeface="+mj-ea"/>
                <a:cs typeface="+mj-cs"/>
              </a:defRPr>
            </a:lvl1pPr>
          </a:lstStyle>
          <a:p>
            <a:r>
              <a:rPr lang="es-ES" sz="8800" dirty="0"/>
              <a:t>RESPONSABLE /AUTORIDAD</a:t>
            </a:r>
            <a:endParaRPr lang="es-CO" sz="8800"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916" y="4630914"/>
            <a:ext cx="5943600" cy="3705956"/>
          </a:xfrm>
          <a:prstGeom prst="rect">
            <a:avLst/>
          </a:prstGeom>
          <a:ln>
            <a:noFill/>
          </a:ln>
          <a:effectLst>
            <a:softEdge rad="112500"/>
          </a:effectLst>
        </p:spPr>
      </p:pic>
      <p:sp>
        <p:nvSpPr>
          <p:cNvPr id="7" name="Marcador de contenido 2">
            <a:extLst>
              <a:ext uri="{FF2B5EF4-FFF2-40B4-BE49-F238E27FC236}">
                <a16:creationId xmlns:a16="http://schemas.microsoft.com/office/drawing/2014/main" id="{F2DFF6B9-429B-45C6-AA70-4DD98FE2193E}"/>
              </a:ext>
            </a:extLst>
          </p:cNvPr>
          <p:cNvSpPr txBox="1">
            <a:spLocks/>
          </p:cNvSpPr>
          <p:nvPr/>
        </p:nvSpPr>
        <p:spPr>
          <a:xfrm>
            <a:off x="990600" y="1849965"/>
            <a:ext cx="13030200" cy="4351338"/>
          </a:xfrm>
          <a:prstGeom prst="rect">
            <a:avLst/>
          </a:prstGeom>
        </p:spPr>
        <p:txBody>
          <a:bodyPr/>
          <a:lst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algn="just"/>
            <a:r>
              <a:rPr lang="es-ES" dirty="0"/>
              <a:t>Oficina de atención al usuario de su divulgación y todos los funcionarios tanto administrativos como asistenciales para su aplicación.</a:t>
            </a:r>
            <a:endParaRPr lang="es-CO" dirty="0"/>
          </a:p>
        </p:txBody>
      </p:sp>
    </p:spTree>
    <p:extLst>
      <p:ext uri="{BB962C8B-B14F-4D97-AF65-F5344CB8AC3E}">
        <p14:creationId xmlns:p14="http://schemas.microsoft.com/office/powerpoint/2010/main" val="2876786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p:cNvGrpSpPr/>
          <p:nvPr/>
        </p:nvGrpSpPr>
        <p:grpSpPr>
          <a:xfrm>
            <a:off x="-1024269" y="7802028"/>
            <a:ext cx="20336538" cy="6112945"/>
            <a:chOff x="0" y="0"/>
            <a:chExt cx="6350000" cy="1908742"/>
          </a:xfrm>
        </p:grpSpPr>
        <p:sp>
          <p:nvSpPr>
            <p:cNvPr id="16" name="Freeform 16"/>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solidFill>
              <a:srgbClr val="FFFFFF"/>
            </a:solidFill>
          </p:spPr>
          <p:txBody>
            <a:bodyPr/>
            <a:lstStyle/>
            <a:p>
              <a:endParaRPr lang="es-ES"/>
            </a:p>
          </p:txBody>
        </p:sp>
      </p:grpSp>
      <p:pic>
        <p:nvPicPr>
          <p:cNvPr id="20" name="Imagen 19" descr="logo-blanc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0"/>
            <a:ext cx="3048000" cy="1003139"/>
          </a:xfrm>
          <a:prstGeom prst="rect">
            <a:avLst/>
          </a:prstGeom>
        </p:spPr>
      </p:pic>
      <p:pic>
        <p:nvPicPr>
          <p:cNvPr id="23" name="Imagen 22" descr="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57300"/>
            <a:ext cx="4102100" cy="7531100"/>
          </a:xfrm>
          <a:prstGeom prst="rect">
            <a:avLst/>
          </a:prstGeom>
        </p:spPr>
      </p:pic>
      <p:sp>
        <p:nvSpPr>
          <p:cNvPr id="24" name="Título 1">
            <a:extLst>
              <a:ext uri="{FF2B5EF4-FFF2-40B4-BE49-F238E27FC236}">
                <a16:creationId xmlns:a16="http://schemas.microsoft.com/office/drawing/2014/main" id="{82B33817-7525-41C5-AA8F-991915ACAACD}"/>
              </a:ext>
            </a:extLst>
          </p:cNvPr>
          <p:cNvSpPr txBox="1">
            <a:spLocks/>
          </p:cNvSpPr>
          <p:nvPr/>
        </p:nvSpPr>
        <p:spPr>
          <a:xfrm>
            <a:off x="3556000" y="190500"/>
            <a:ext cx="10515600" cy="1325563"/>
          </a:xfrm>
          <a:prstGeom prst="rect">
            <a:avLst/>
          </a:prstGeom>
        </p:spPr>
        <p:txBody>
          <a:bodyPr/>
          <a:lstStyle>
            <a:lvl1pPr algn="ctr" defTabSz="816422" rtl="0" eaLnBrk="1" latinLnBrk="0" hangingPunct="1">
              <a:spcBef>
                <a:spcPct val="0"/>
              </a:spcBef>
              <a:buNone/>
              <a:defRPr sz="7900" kern="1200">
                <a:solidFill>
                  <a:schemeClr val="tx1"/>
                </a:solidFill>
                <a:latin typeface="+mj-lt"/>
                <a:ea typeface="+mj-ea"/>
                <a:cs typeface="+mj-cs"/>
              </a:defRPr>
            </a:lvl1pPr>
          </a:lstStyle>
          <a:p>
            <a:r>
              <a:rPr lang="es-ES"/>
              <a:t>DEFINICIONES </a:t>
            </a:r>
            <a:endParaRPr lang="es-CO" dirty="0"/>
          </a:p>
        </p:txBody>
      </p:sp>
      <p:sp>
        <p:nvSpPr>
          <p:cNvPr id="25" name="Marcador de contenido 2">
            <a:extLst>
              <a:ext uri="{FF2B5EF4-FFF2-40B4-BE49-F238E27FC236}">
                <a16:creationId xmlns:a16="http://schemas.microsoft.com/office/drawing/2014/main" id="{8064BFAF-8236-4305-B727-905CD34FB9B5}"/>
              </a:ext>
            </a:extLst>
          </p:cNvPr>
          <p:cNvSpPr txBox="1">
            <a:spLocks/>
          </p:cNvSpPr>
          <p:nvPr/>
        </p:nvSpPr>
        <p:spPr>
          <a:xfrm>
            <a:off x="3556000" y="1719773"/>
            <a:ext cx="14037129" cy="6421276"/>
          </a:xfrm>
          <a:prstGeom prst="rect">
            <a:avLst/>
          </a:prstGeom>
        </p:spPr>
        <p:txBody>
          <a:bodyPr>
            <a:normAutofit fontScale="62500" lnSpcReduction="20000"/>
          </a:bodyPr>
          <a:lst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algn="just"/>
            <a:r>
              <a:rPr lang="es-ES" b="1" dirty="0"/>
              <a:t>Enfoque Diferencial: </a:t>
            </a:r>
            <a:r>
              <a:rPr lang="es-ES" dirty="0"/>
              <a:t>Método de análisis que permite comprender la situación de derechos y de vulnerabilidad de la población. El enfoque diferencial se puede constituir en un método de análisis, actuación y evaluación, que debe tomar en cuenta las diversidades e inequidades de la población vulnerable para brindarle una atención integral, protección y garantía de derechos.</a:t>
            </a:r>
          </a:p>
          <a:p>
            <a:pPr marL="0" indent="0" algn="just">
              <a:buNone/>
            </a:pPr>
            <a:endParaRPr lang="es-ES" dirty="0"/>
          </a:p>
          <a:p>
            <a:pPr algn="just"/>
            <a:r>
              <a:rPr lang="es-ES" b="1" dirty="0"/>
              <a:t>Vulnerabilidad: </a:t>
            </a:r>
            <a:r>
              <a:rPr lang="es-ES" dirty="0"/>
              <a:t>Es la condición de riesgo por la cual existe mayor probabilidad de que una persona sea excluida, discriminada o marginada por la sociedad, dadas sus características de etnia, género, edad, discapacidad, estatus social, afiliación política o religiosa. Y en ese sentido, cuenta con menor capacidad de enfrentarlo. Esta puede ser estructural, permanente o transitoria.</a:t>
            </a:r>
          </a:p>
          <a:p>
            <a:pPr algn="just"/>
            <a:endParaRPr lang="es-CO" dirty="0"/>
          </a:p>
        </p:txBody>
      </p:sp>
      <p:sp>
        <p:nvSpPr>
          <p:cNvPr id="26" name="TextBox 8"/>
          <p:cNvSpPr txBox="1"/>
          <p:nvPr/>
        </p:nvSpPr>
        <p:spPr>
          <a:xfrm>
            <a:off x="12108016" y="9563100"/>
            <a:ext cx="5481484" cy="512961"/>
          </a:xfrm>
          <a:prstGeom prst="rect">
            <a:avLst/>
          </a:prstGeom>
        </p:spPr>
        <p:txBody>
          <a:bodyPr wrap="square" lIns="0" tIns="0" rIns="0" bIns="0" rtlCol="0" anchor="t">
            <a:spAutoFit/>
          </a:bodyPr>
          <a:lstStyle/>
          <a:p>
            <a:pPr algn="r">
              <a:lnSpc>
                <a:spcPts val="1959"/>
              </a:lnSpc>
              <a:spcBef>
                <a:spcPct val="0"/>
              </a:spcBef>
            </a:pPr>
            <a:r>
              <a:rPr lang="es-ES" spc="28" dirty="0">
                <a:latin typeface="Telegraf Medium"/>
              </a:rPr>
              <a:t>Quimio Salud S.A.S. Agencia Sincelejo.</a:t>
            </a:r>
          </a:p>
          <a:p>
            <a:pPr algn="r">
              <a:lnSpc>
                <a:spcPts val="1959"/>
              </a:lnSpc>
              <a:spcBef>
                <a:spcPct val="0"/>
              </a:spcBef>
            </a:pPr>
            <a:r>
              <a:rPr lang="es-ES" spc="28" dirty="0">
                <a:latin typeface="Telegraf Medium"/>
              </a:rPr>
              <a:t> Área de Psicología.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descr="fondo-q-bi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25812" y="7886700"/>
            <a:ext cx="2067264" cy="2247900"/>
          </a:xfrm>
          <a:prstGeom prst="rect">
            <a:avLst/>
          </a:prstGeom>
        </p:spPr>
      </p:pic>
      <p:grpSp>
        <p:nvGrpSpPr>
          <p:cNvPr id="3" name="Group 15"/>
          <p:cNvGrpSpPr/>
          <p:nvPr/>
        </p:nvGrpSpPr>
        <p:grpSpPr>
          <a:xfrm rot="10800000">
            <a:off x="0" y="-4152901"/>
            <a:ext cx="18355338" cy="6112945"/>
            <a:chOff x="0" y="0"/>
            <a:chExt cx="6350000" cy="1908742"/>
          </a:xfrm>
          <a:solidFill>
            <a:srgbClr val="319395"/>
          </a:solidFill>
        </p:grpSpPr>
        <p:sp>
          <p:nvSpPr>
            <p:cNvPr id="4" name="Freeform 16"/>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grpFill/>
          </p:spPr>
          <p:txBody>
            <a:bodyPr/>
            <a:lstStyle/>
            <a:p>
              <a:endParaRPr lang="es-ES"/>
            </a:p>
          </p:txBody>
        </p:sp>
      </p:grpSp>
      <p:pic>
        <p:nvPicPr>
          <p:cNvPr id="9" name="Imagen 8" desc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2800" y="1442357"/>
            <a:ext cx="3519714" cy="7810500"/>
          </a:xfrm>
          <a:prstGeom prst="rect">
            <a:avLst/>
          </a:prstGeom>
        </p:spPr>
      </p:pic>
      <p:sp>
        <p:nvSpPr>
          <p:cNvPr id="10" name="Rectángulo 9"/>
          <p:cNvSpPr/>
          <p:nvPr/>
        </p:nvSpPr>
        <p:spPr>
          <a:xfrm>
            <a:off x="228600" y="9258300"/>
            <a:ext cx="4419600" cy="605294"/>
          </a:xfrm>
          <a:prstGeom prst="rect">
            <a:avLst/>
          </a:prstGeom>
        </p:spPr>
        <p:txBody>
          <a:bodyPr wrap="square">
            <a:spAutoFit/>
          </a:bodyPr>
          <a:lstStyle/>
          <a:p>
            <a:pPr algn="r">
              <a:lnSpc>
                <a:spcPts val="1959"/>
              </a:lnSpc>
              <a:spcBef>
                <a:spcPct val="0"/>
              </a:spcBef>
            </a:pPr>
            <a:r>
              <a:rPr lang="es-ES" spc="28" dirty="0">
                <a:latin typeface="Telegraf Medium"/>
              </a:rPr>
              <a:t>Quimio Salud S.A.S. Agencia Sincelejo.</a:t>
            </a:r>
          </a:p>
          <a:p>
            <a:pPr algn="r">
              <a:lnSpc>
                <a:spcPts val="1959"/>
              </a:lnSpc>
              <a:spcBef>
                <a:spcPct val="0"/>
              </a:spcBef>
            </a:pPr>
            <a:r>
              <a:rPr lang="es-ES" spc="28" dirty="0">
                <a:latin typeface="Telegraf Medium"/>
              </a:rPr>
              <a:t> Área de Psicología.</a:t>
            </a:r>
          </a:p>
        </p:txBody>
      </p:sp>
      <p:sp>
        <p:nvSpPr>
          <p:cNvPr id="11" name="Marcador de contenido 2">
            <a:extLst>
              <a:ext uri="{FF2B5EF4-FFF2-40B4-BE49-F238E27FC236}">
                <a16:creationId xmlns:a16="http://schemas.microsoft.com/office/drawing/2014/main" id="{E2CBD803-D3DC-4C02-952C-B463DEEAD43A}"/>
              </a:ext>
            </a:extLst>
          </p:cNvPr>
          <p:cNvSpPr txBox="1">
            <a:spLocks/>
          </p:cNvSpPr>
          <p:nvPr/>
        </p:nvSpPr>
        <p:spPr>
          <a:xfrm>
            <a:off x="228600" y="1954212"/>
            <a:ext cx="14554200" cy="3951288"/>
          </a:xfrm>
          <a:prstGeom prst="rect">
            <a:avLst/>
          </a:prstGeom>
        </p:spPr>
        <p:txBody>
          <a:bodyPr>
            <a:normAutofit fontScale="25000" lnSpcReduction="20000"/>
          </a:bodyPr>
          <a:lst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algn="just"/>
            <a:r>
              <a:rPr lang="es-ES" sz="14400" b="1" dirty="0"/>
              <a:t>Acciones Diferenciales: </a:t>
            </a:r>
            <a:r>
              <a:rPr lang="es-ES" sz="14400" dirty="0"/>
              <a:t>Son aquellas que dan respuesta a las características sociodemográficas, culturales, económicas y políticas, así como a las condiciones y situaciones de vulnerabilidad particulares de las personas, familias, comunidades y colectivos, con el fin de garantizar la superación de barreras de acceso a los servicios de salud y el ejercicio de sus derechos. Estas acciones pueden incluir medidas afirmativas, reconocimiento de las diferencias en los roles entre hombres y mujeres, curso de vida, acción sin daño, ajustes razonables y adecuaciones socio culturales, y medidas de reparación, entre otras.</a:t>
            </a:r>
          </a:p>
          <a:p>
            <a:pPr algn="just"/>
            <a:endParaRPr lang="es-ES" sz="14400" dirty="0"/>
          </a:p>
          <a:p>
            <a:pPr algn="just"/>
            <a:r>
              <a:rPr lang="es-ES" sz="14400" b="1" dirty="0"/>
              <a:t>Aprendizaje: </a:t>
            </a:r>
            <a:r>
              <a:rPr lang="es-ES" sz="14400" dirty="0"/>
              <a:t>Es el proceso a través del cual se adquieren o modifican habilidades, destrezas, conocimientos, conductas o valores como resultado del estudio, la experiencia, la instrucción, el razonamiento y la observación. Este proceso puede ser analizado desde distintas perspectivas, por lo que existen distintas teorías del aprendizaje. </a:t>
            </a:r>
          </a:p>
          <a:p>
            <a:pPr algn="just"/>
            <a:endParaRPr lang="es-CO" dirty="0"/>
          </a:p>
        </p:txBody>
      </p:sp>
      <p:sp>
        <p:nvSpPr>
          <p:cNvPr id="12" name="Título 1">
            <a:extLst>
              <a:ext uri="{FF2B5EF4-FFF2-40B4-BE49-F238E27FC236}">
                <a16:creationId xmlns:a16="http://schemas.microsoft.com/office/drawing/2014/main" id="{82B33817-7525-41C5-AA8F-991915ACAACD}"/>
              </a:ext>
            </a:extLst>
          </p:cNvPr>
          <p:cNvSpPr txBox="1">
            <a:spLocks/>
          </p:cNvSpPr>
          <p:nvPr/>
        </p:nvSpPr>
        <p:spPr>
          <a:xfrm>
            <a:off x="3556000" y="190500"/>
            <a:ext cx="10515600" cy="1325563"/>
          </a:xfrm>
          <a:prstGeom prst="rect">
            <a:avLst/>
          </a:prstGeom>
        </p:spPr>
        <p:txBody>
          <a:bodyPr/>
          <a:lstStyle>
            <a:lvl1pPr algn="ctr" defTabSz="816422" rtl="0" eaLnBrk="1" latinLnBrk="0" hangingPunct="1">
              <a:spcBef>
                <a:spcPct val="0"/>
              </a:spcBef>
              <a:buNone/>
              <a:defRPr sz="7900" kern="1200">
                <a:solidFill>
                  <a:schemeClr val="tx1"/>
                </a:solidFill>
                <a:latin typeface="+mj-lt"/>
                <a:ea typeface="+mj-ea"/>
                <a:cs typeface="+mj-cs"/>
              </a:defRPr>
            </a:lvl1pPr>
          </a:lstStyle>
          <a:p>
            <a:r>
              <a:rPr lang="es-ES"/>
              <a:t>DEFINICIONES </a:t>
            </a:r>
            <a:endParaRPr lang="es-CO" dirty="0"/>
          </a:p>
        </p:txBody>
      </p:sp>
    </p:spTree>
    <p:extLst>
      <p:ext uri="{BB962C8B-B14F-4D97-AF65-F5344CB8AC3E}">
        <p14:creationId xmlns:p14="http://schemas.microsoft.com/office/powerpoint/2010/main" val="499714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p:cNvGrpSpPr/>
          <p:nvPr/>
        </p:nvGrpSpPr>
        <p:grpSpPr>
          <a:xfrm>
            <a:off x="0" y="7802028"/>
            <a:ext cx="18288000" cy="6112945"/>
            <a:chOff x="0" y="0"/>
            <a:chExt cx="6350000" cy="1908742"/>
          </a:xfrm>
        </p:grpSpPr>
        <p:sp>
          <p:nvSpPr>
            <p:cNvPr id="16" name="Freeform 16"/>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solidFill>
              <a:srgbClr val="FFFFFF"/>
            </a:solidFill>
          </p:spPr>
          <p:txBody>
            <a:bodyPr/>
            <a:lstStyle/>
            <a:p>
              <a:endParaRPr lang="es-ES"/>
            </a:p>
          </p:txBody>
        </p:sp>
      </p:grpSp>
      <p:pic>
        <p:nvPicPr>
          <p:cNvPr id="20" name="Imagen 19" descr="logo-blanc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0"/>
            <a:ext cx="3048000" cy="1003139"/>
          </a:xfrm>
          <a:prstGeom prst="rect">
            <a:avLst/>
          </a:prstGeom>
        </p:spPr>
      </p:pic>
      <p:pic>
        <p:nvPicPr>
          <p:cNvPr id="23" name="Imagen 22" descr="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57300"/>
            <a:ext cx="4102100" cy="7531100"/>
          </a:xfrm>
          <a:prstGeom prst="rect">
            <a:avLst/>
          </a:prstGeom>
        </p:spPr>
      </p:pic>
      <p:sp>
        <p:nvSpPr>
          <p:cNvPr id="24" name="Título 1">
            <a:extLst>
              <a:ext uri="{FF2B5EF4-FFF2-40B4-BE49-F238E27FC236}">
                <a16:creationId xmlns:a16="http://schemas.microsoft.com/office/drawing/2014/main" id="{82B33817-7525-41C5-AA8F-991915ACAACD}"/>
              </a:ext>
            </a:extLst>
          </p:cNvPr>
          <p:cNvSpPr txBox="1">
            <a:spLocks/>
          </p:cNvSpPr>
          <p:nvPr/>
        </p:nvSpPr>
        <p:spPr>
          <a:xfrm>
            <a:off x="3556000" y="190500"/>
            <a:ext cx="10515600" cy="1325563"/>
          </a:xfrm>
          <a:prstGeom prst="rect">
            <a:avLst/>
          </a:prstGeom>
        </p:spPr>
        <p:txBody>
          <a:bodyPr/>
          <a:lstStyle>
            <a:lvl1pPr algn="ctr" defTabSz="816422" rtl="0" eaLnBrk="1" latinLnBrk="0" hangingPunct="1">
              <a:spcBef>
                <a:spcPct val="0"/>
              </a:spcBef>
              <a:buNone/>
              <a:defRPr sz="7900" kern="1200">
                <a:solidFill>
                  <a:schemeClr val="tx1"/>
                </a:solidFill>
                <a:latin typeface="+mj-lt"/>
                <a:ea typeface="+mj-ea"/>
                <a:cs typeface="+mj-cs"/>
              </a:defRPr>
            </a:lvl1pPr>
          </a:lstStyle>
          <a:p>
            <a:r>
              <a:rPr lang="es-ES"/>
              <a:t>DEFINICIONES </a:t>
            </a:r>
            <a:endParaRPr lang="es-CO" dirty="0"/>
          </a:p>
        </p:txBody>
      </p:sp>
      <p:sp>
        <p:nvSpPr>
          <p:cNvPr id="26" name="TextBox 8"/>
          <p:cNvSpPr txBox="1"/>
          <p:nvPr/>
        </p:nvSpPr>
        <p:spPr>
          <a:xfrm>
            <a:off x="12192000" y="9410700"/>
            <a:ext cx="5481484" cy="512961"/>
          </a:xfrm>
          <a:prstGeom prst="rect">
            <a:avLst/>
          </a:prstGeom>
        </p:spPr>
        <p:txBody>
          <a:bodyPr wrap="square" lIns="0" tIns="0" rIns="0" bIns="0" rtlCol="0" anchor="t">
            <a:spAutoFit/>
          </a:bodyPr>
          <a:lstStyle/>
          <a:p>
            <a:pPr algn="r">
              <a:lnSpc>
                <a:spcPts val="1959"/>
              </a:lnSpc>
              <a:spcBef>
                <a:spcPct val="0"/>
              </a:spcBef>
            </a:pPr>
            <a:r>
              <a:rPr lang="es-ES" spc="28" dirty="0">
                <a:latin typeface="Telegraf Medium"/>
              </a:rPr>
              <a:t>Quimio Salud S.A.S. Agencia Sincelejo.</a:t>
            </a:r>
          </a:p>
          <a:p>
            <a:pPr algn="r">
              <a:lnSpc>
                <a:spcPts val="1959"/>
              </a:lnSpc>
              <a:spcBef>
                <a:spcPct val="0"/>
              </a:spcBef>
            </a:pPr>
            <a:r>
              <a:rPr lang="es-ES" spc="28" dirty="0">
                <a:latin typeface="Telegraf Medium"/>
              </a:rPr>
              <a:t> Área de Psicología.</a:t>
            </a:r>
          </a:p>
        </p:txBody>
      </p:sp>
      <p:sp>
        <p:nvSpPr>
          <p:cNvPr id="9" name="Marcador de contenido 2">
            <a:extLst>
              <a:ext uri="{FF2B5EF4-FFF2-40B4-BE49-F238E27FC236}">
                <a16:creationId xmlns:a16="http://schemas.microsoft.com/office/drawing/2014/main" id="{E3D2DABF-4769-4A6F-BFCC-D654ED4FB60E}"/>
              </a:ext>
            </a:extLst>
          </p:cNvPr>
          <p:cNvSpPr txBox="1">
            <a:spLocks/>
          </p:cNvSpPr>
          <p:nvPr/>
        </p:nvSpPr>
        <p:spPr>
          <a:xfrm>
            <a:off x="3200400" y="1848150"/>
            <a:ext cx="14706600" cy="5886149"/>
          </a:xfrm>
          <a:prstGeom prst="rect">
            <a:avLst/>
          </a:prstGeom>
        </p:spPr>
        <p:txBody>
          <a:bodyPr>
            <a:normAutofit fontScale="25000" lnSpcReduction="20000"/>
          </a:bodyPr>
          <a:lst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r>
              <a:rPr lang="es-ES" sz="14400" b="1" dirty="0"/>
              <a:t>Aprendizaje basado en problemas, ABP: </a:t>
            </a:r>
            <a:r>
              <a:rPr lang="es-ES" sz="14400" dirty="0"/>
              <a:t>Estrategia que favorece el pensamiento crítico y las habilidades de solución de problemas, junto con el aprendizaje de contenidos, a través del uso de situaciones o problemas del mundo real. </a:t>
            </a:r>
          </a:p>
          <a:p>
            <a:endParaRPr lang="es-ES" sz="14400" dirty="0"/>
          </a:p>
          <a:p>
            <a:r>
              <a:rPr lang="es-ES" sz="14400" b="1" dirty="0"/>
              <a:t>Aprendizaje significativo: </a:t>
            </a:r>
            <a:r>
              <a:rPr lang="es-ES" sz="14400" dirty="0"/>
              <a:t>Es el aprendizaje que parte de las ideas y pre-saberes de las personas de lo que ya saben. Se caracteriza por favorecer la construcción activa, al partir de las estructuras mentales de éstos. Es un aprendizaje que perdura en el tiempo. Es el proceso por el cual un individuo elabora e interioriza conocimientos (haciendo referencia no solo a conocimientos, sino también a habilidades, destrezas, etc.) con base en experiencias anteriores, relacionadas con sus propios intereses y necesidades. </a:t>
            </a:r>
          </a:p>
          <a:p>
            <a:endParaRPr lang="es-CO" dirty="0"/>
          </a:p>
        </p:txBody>
      </p:sp>
    </p:spTree>
    <p:extLst>
      <p:ext uri="{BB962C8B-B14F-4D97-AF65-F5344CB8AC3E}">
        <p14:creationId xmlns:p14="http://schemas.microsoft.com/office/powerpoint/2010/main" val="2052121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descr="fondo-q-bi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25812" y="7886700"/>
            <a:ext cx="2067264" cy="2247900"/>
          </a:xfrm>
          <a:prstGeom prst="rect">
            <a:avLst/>
          </a:prstGeom>
        </p:spPr>
      </p:pic>
      <p:grpSp>
        <p:nvGrpSpPr>
          <p:cNvPr id="3" name="Group 15"/>
          <p:cNvGrpSpPr/>
          <p:nvPr/>
        </p:nvGrpSpPr>
        <p:grpSpPr>
          <a:xfrm rot="10800000">
            <a:off x="0" y="-4152901"/>
            <a:ext cx="18355338" cy="6112945"/>
            <a:chOff x="0" y="0"/>
            <a:chExt cx="6350000" cy="1908742"/>
          </a:xfrm>
          <a:solidFill>
            <a:srgbClr val="319395"/>
          </a:solidFill>
        </p:grpSpPr>
        <p:sp>
          <p:nvSpPr>
            <p:cNvPr id="4" name="Freeform 16"/>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grpFill/>
          </p:spPr>
          <p:txBody>
            <a:bodyPr/>
            <a:lstStyle/>
            <a:p>
              <a:endParaRPr lang="es-ES"/>
            </a:p>
          </p:txBody>
        </p:sp>
      </p:grpSp>
      <p:pic>
        <p:nvPicPr>
          <p:cNvPr id="9" name="Imagen 8" desc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2800" y="1442357"/>
            <a:ext cx="3519714" cy="7810500"/>
          </a:xfrm>
          <a:prstGeom prst="rect">
            <a:avLst/>
          </a:prstGeom>
        </p:spPr>
      </p:pic>
      <p:sp>
        <p:nvSpPr>
          <p:cNvPr id="10" name="Rectángulo 9"/>
          <p:cNvSpPr/>
          <p:nvPr/>
        </p:nvSpPr>
        <p:spPr>
          <a:xfrm>
            <a:off x="228600" y="9258300"/>
            <a:ext cx="4419600" cy="605294"/>
          </a:xfrm>
          <a:prstGeom prst="rect">
            <a:avLst/>
          </a:prstGeom>
        </p:spPr>
        <p:txBody>
          <a:bodyPr wrap="square">
            <a:spAutoFit/>
          </a:bodyPr>
          <a:lstStyle/>
          <a:p>
            <a:pPr algn="r">
              <a:lnSpc>
                <a:spcPts val="1959"/>
              </a:lnSpc>
              <a:spcBef>
                <a:spcPct val="0"/>
              </a:spcBef>
            </a:pPr>
            <a:r>
              <a:rPr lang="es-ES" spc="28" dirty="0">
                <a:latin typeface="Telegraf Medium"/>
              </a:rPr>
              <a:t>Quimio Salud S.A.S. Agencia Sincelejo.</a:t>
            </a:r>
          </a:p>
          <a:p>
            <a:pPr algn="r">
              <a:lnSpc>
                <a:spcPts val="1959"/>
              </a:lnSpc>
              <a:spcBef>
                <a:spcPct val="0"/>
              </a:spcBef>
            </a:pPr>
            <a:r>
              <a:rPr lang="es-ES" spc="28" dirty="0">
                <a:latin typeface="Telegraf Medium"/>
              </a:rPr>
              <a:t> Área de Psicología.</a:t>
            </a:r>
          </a:p>
        </p:txBody>
      </p:sp>
      <p:sp>
        <p:nvSpPr>
          <p:cNvPr id="12" name="Título 1">
            <a:extLst>
              <a:ext uri="{FF2B5EF4-FFF2-40B4-BE49-F238E27FC236}">
                <a16:creationId xmlns:a16="http://schemas.microsoft.com/office/drawing/2014/main" id="{82B33817-7525-41C5-AA8F-991915ACAACD}"/>
              </a:ext>
            </a:extLst>
          </p:cNvPr>
          <p:cNvSpPr txBox="1">
            <a:spLocks/>
          </p:cNvSpPr>
          <p:nvPr/>
        </p:nvSpPr>
        <p:spPr>
          <a:xfrm>
            <a:off x="3556000" y="190500"/>
            <a:ext cx="10515600" cy="1325563"/>
          </a:xfrm>
          <a:prstGeom prst="rect">
            <a:avLst/>
          </a:prstGeom>
        </p:spPr>
        <p:txBody>
          <a:bodyPr/>
          <a:lstStyle>
            <a:lvl1pPr algn="ctr" defTabSz="816422" rtl="0" eaLnBrk="1" latinLnBrk="0" hangingPunct="1">
              <a:spcBef>
                <a:spcPct val="0"/>
              </a:spcBef>
              <a:buNone/>
              <a:defRPr sz="7900" kern="1200">
                <a:solidFill>
                  <a:schemeClr val="tx1"/>
                </a:solidFill>
                <a:latin typeface="+mj-lt"/>
                <a:ea typeface="+mj-ea"/>
                <a:cs typeface="+mj-cs"/>
              </a:defRPr>
            </a:lvl1pPr>
          </a:lstStyle>
          <a:p>
            <a:r>
              <a:rPr lang="es-ES"/>
              <a:t>DEFINICIONES </a:t>
            </a:r>
            <a:endParaRPr lang="es-CO" dirty="0"/>
          </a:p>
        </p:txBody>
      </p:sp>
      <p:sp>
        <p:nvSpPr>
          <p:cNvPr id="13" name="Marcador de contenido 2">
            <a:extLst>
              <a:ext uri="{FF2B5EF4-FFF2-40B4-BE49-F238E27FC236}">
                <a16:creationId xmlns:a16="http://schemas.microsoft.com/office/drawing/2014/main" id="{3617A296-A72F-41CA-970C-9A3450F87D83}"/>
              </a:ext>
            </a:extLst>
          </p:cNvPr>
          <p:cNvSpPr txBox="1">
            <a:spLocks/>
          </p:cNvSpPr>
          <p:nvPr/>
        </p:nvSpPr>
        <p:spPr>
          <a:xfrm>
            <a:off x="432819" y="2012269"/>
            <a:ext cx="14173200" cy="6670675"/>
          </a:xfrm>
          <a:prstGeom prst="rect">
            <a:avLst/>
          </a:prstGeom>
        </p:spPr>
        <p:txBody>
          <a:bodyPr>
            <a:normAutofit lnSpcReduction="10000"/>
          </a:bodyPr>
          <a:lst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algn="just"/>
            <a:r>
              <a:rPr lang="es-ES" sz="3600" b="1" dirty="0"/>
              <a:t>Educabilidad: </a:t>
            </a:r>
            <a:r>
              <a:rPr lang="es-ES" sz="3600" dirty="0"/>
              <a:t>Es la capacidad de cada persona de ir adquiriendo nuevos conocimientos integradores en el orden social, lo que le permitirá un óptimo desenvolvimiento y mejora tanto en ámbitos individuales como colectivos. </a:t>
            </a:r>
          </a:p>
          <a:p>
            <a:pPr algn="just"/>
            <a:endParaRPr lang="es-ES" sz="3600" dirty="0"/>
          </a:p>
          <a:p>
            <a:pPr algn="just"/>
            <a:r>
              <a:rPr lang="es-ES" sz="3600" b="1" dirty="0"/>
              <a:t>Modelo educativo: </a:t>
            </a:r>
            <a:r>
              <a:rPr lang="es-ES" sz="3600" dirty="0"/>
              <a:t>Un modelo educativo es un patrón conceptual a través del cual se esquematizan las partes y los elementos de un programa de estudios. Estos modelos varían de acuerdo al periodo histórico, ya que su vigencia y utilidad depende del contexto social. Al conocer un modelo educativo, el docente puede aprender cómo elaborar y operar un plan de estudios, teniendo en cuenta los elementos que serán determinantes en la planeación didáctica</a:t>
            </a:r>
          </a:p>
          <a:p>
            <a:pPr algn="just"/>
            <a:endParaRPr lang="es-CO" sz="3600" dirty="0"/>
          </a:p>
        </p:txBody>
      </p:sp>
    </p:spTree>
    <p:extLst>
      <p:ext uri="{BB962C8B-B14F-4D97-AF65-F5344CB8AC3E}">
        <p14:creationId xmlns:p14="http://schemas.microsoft.com/office/powerpoint/2010/main" val="32194781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702027A2EEDC64AA845074AF06FE387" ma:contentTypeVersion="18" ma:contentTypeDescription="Crear nuevo documento." ma:contentTypeScope="" ma:versionID="1f2d4ebe20b045640e27a57664adbc29">
  <xsd:schema xmlns:xsd="http://www.w3.org/2001/XMLSchema" xmlns:xs="http://www.w3.org/2001/XMLSchema" xmlns:p="http://schemas.microsoft.com/office/2006/metadata/properties" xmlns:ns2="57e1a581-d56e-4a67-8626-8dfdb33a3fbe" xmlns:ns3="6ab05f4c-3c66-44ed-ae9f-b807aead7b9b" targetNamespace="http://schemas.microsoft.com/office/2006/metadata/properties" ma:root="true" ma:fieldsID="17e1977a373b385934bf433154d76547" ns2:_="" ns3:_="">
    <xsd:import namespace="57e1a581-d56e-4a67-8626-8dfdb33a3fbe"/>
    <xsd:import namespace="6ab05f4c-3c66-44ed-ae9f-b807aead7b9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1a581-d56e-4a67-8626-8dfdb33a3fbe"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d413fc58-c943-42d0-80e8-de8096ee1679}" ma:internalName="TaxCatchAll" ma:showField="CatchAllData" ma:web="57e1a581-d56e-4a67-8626-8dfdb33a3fb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ab05f4c-3c66-44ed-ae9f-b807aead7b9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591bbf87-5fcc-4276-9ee5-99f2f067c7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ab05f4c-3c66-44ed-ae9f-b807aead7b9b">
      <Terms xmlns="http://schemas.microsoft.com/office/infopath/2007/PartnerControls"/>
    </lcf76f155ced4ddcb4097134ff3c332f>
    <TaxCatchAll xmlns="57e1a581-d56e-4a67-8626-8dfdb33a3fb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8818A0-65B5-4334-B08A-02B6CEDED08C}"/>
</file>

<file path=customXml/itemProps2.xml><?xml version="1.0" encoding="utf-8"?>
<ds:datastoreItem xmlns:ds="http://schemas.openxmlformats.org/officeDocument/2006/customXml" ds:itemID="{DAC78B22-C5F7-4AF5-892C-1C449E56737A}">
  <ds:schemaRefs>
    <ds:schemaRef ds:uri="http://schemas.microsoft.com/office/2006/metadata/properties"/>
    <ds:schemaRef ds:uri="http://schemas.microsoft.com/office/infopath/2007/PartnerControls"/>
    <ds:schemaRef ds:uri="6ab05f4c-3c66-44ed-ae9f-b807aead7b9b"/>
    <ds:schemaRef ds:uri="57e1a581-d56e-4a67-8626-8dfdb33a3fbe"/>
  </ds:schemaRefs>
</ds:datastoreItem>
</file>

<file path=customXml/itemProps3.xml><?xml version="1.0" encoding="utf-8"?>
<ds:datastoreItem xmlns:ds="http://schemas.openxmlformats.org/officeDocument/2006/customXml" ds:itemID="{D5F78D7A-AF3F-4981-B07D-C9A1CD8B7E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16087</TotalTime>
  <Words>2233</Words>
  <Application>Microsoft Office PowerPoint</Application>
  <PresentationFormat>Personalizado</PresentationFormat>
  <Paragraphs>168</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Orange Illustrated Covid Awareness Events and Special Interest Presentation</dc:title>
  <dc:creator>COORD CALIDAD</dc:creator>
  <cp:lastModifiedBy>YALILE ELJACH</cp:lastModifiedBy>
  <cp:revision>32</cp:revision>
  <dcterms:created xsi:type="dcterms:W3CDTF">2006-08-16T00:00:00Z</dcterms:created>
  <dcterms:modified xsi:type="dcterms:W3CDTF">2025-12-27T16:44:57Z</dcterms:modified>
  <dc:identifier>DAEID-H_q0o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0x0101007702027A2EEDC64AA845074AF06FE387</vt:lpwstr>
  </property>
</Properties>
</file>